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1" r:id="rId2"/>
    <p:sldId id="267" r:id="rId3"/>
    <p:sldId id="282" r:id="rId4"/>
    <p:sldId id="259" r:id="rId5"/>
    <p:sldId id="283" r:id="rId6"/>
    <p:sldId id="286" r:id="rId7"/>
    <p:sldId id="296" r:id="rId8"/>
    <p:sldId id="297" r:id="rId9"/>
    <p:sldId id="303" r:id="rId10"/>
    <p:sldId id="298" r:id="rId11"/>
    <p:sldId id="299" r:id="rId12"/>
    <p:sldId id="300" r:id="rId13"/>
    <p:sldId id="278" r:id="rId14"/>
    <p:sldId id="304" r:id="rId15"/>
    <p:sldId id="305" r:id="rId16"/>
    <p:sldId id="306" r:id="rId17"/>
    <p:sldId id="307" r:id="rId18"/>
    <p:sldId id="308" r:id="rId19"/>
    <p:sldId id="309" r:id="rId20"/>
    <p:sldId id="302" r:id="rId21"/>
    <p:sldId id="301" r:id="rId22"/>
    <p:sldId id="26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晶格背景" id="{5299F942-41A1-4401-97F9-A963E9C3D7D2}">
          <p14:sldIdLst>
            <p14:sldId id="271"/>
            <p14:sldId id="267"/>
            <p14:sldId id="282"/>
            <p14:sldId id="259"/>
            <p14:sldId id="283"/>
            <p14:sldId id="286"/>
            <p14:sldId id="296"/>
            <p14:sldId id="297"/>
            <p14:sldId id="303"/>
            <p14:sldId id="298"/>
            <p14:sldId id="299"/>
            <p14:sldId id="300"/>
            <p14:sldId id="278"/>
            <p14:sldId id="304"/>
            <p14:sldId id="305"/>
            <p14:sldId id="306"/>
            <p14:sldId id="307"/>
            <p14:sldId id="308"/>
            <p14:sldId id="309"/>
            <p14:sldId id="302"/>
            <p14:sldId id="301"/>
            <p14:sldId id="264"/>
          </p14:sldIdLst>
        </p14:section>
        <p14:section name="渐变背景" id="{E5D56C11-F1C4-40D1-AD5F-266E0D1133B9}">
          <p14:sldIdLst/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AA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987" autoAdjust="0"/>
    <p:restoredTop sz="96429" autoAdjust="0"/>
  </p:normalViewPr>
  <p:slideViewPr>
    <p:cSldViewPr snapToGrid="0">
      <p:cViewPr varScale="1">
        <p:scale>
          <a:sx n="71" d="100"/>
          <a:sy n="71" d="100"/>
        </p:scale>
        <p:origin x="-66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1614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BFBD37-F6EA-4F62-AC5B-CA61076AAF61}" type="datetimeFigureOut">
              <a:rPr lang="zh-CN" altLang="en-US" smtClean="0"/>
              <a:t>2015/12/11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8CC793-71B0-4598-A981-27D6583812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109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014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3873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387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387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3873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3873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387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387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387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3873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3873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387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3873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387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8CC793-71B0-4598-A981-27D6583812C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9387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木先生iPPT0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ED3F-793D-428A-A97D-9FEBDC8AAF99}" type="datetimeFigureOut">
              <a:rPr lang="zh-CN" altLang="en-US" smtClean="0"/>
              <a:t>2015/12/11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7578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木先生iPPT00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木先生：</a:t>
            </a:r>
            <a:r>
              <a:rPr lang="en-US" altLang="zh-CN" dirty="0" smtClean="0"/>
              <a:t>PPT Never Sleeps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ED3F-793D-428A-A97D-9FEBDC8AAF99}" type="datetimeFigureOut">
              <a:rPr lang="zh-CN" altLang="en-US" smtClean="0"/>
              <a:t>2015/12/11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2851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木先生iPPT0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ED3F-793D-428A-A97D-9FEBDC8AAF99}" type="datetimeFigureOut">
              <a:rPr lang="zh-CN" altLang="en-US" smtClean="0"/>
              <a:t>2015/12/11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3254189" y="400410"/>
            <a:ext cx="5683623" cy="987301"/>
          </a:xfrm>
        </p:spPr>
        <p:txBody>
          <a:bodyPr>
            <a:normAutofit/>
          </a:bodyPr>
          <a:lstStyle>
            <a:lvl1pPr algn="ctr">
              <a:defRPr sz="4000">
                <a:latin typeface="+mj-lt"/>
                <a:ea typeface="Yuanti SC" charset="-122"/>
                <a:cs typeface="Yuanti SC" charset="-122"/>
              </a:defRPr>
            </a:lvl1pPr>
          </a:lstStyle>
          <a:p>
            <a:r>
              <a:rPr lang="en-US" altLang="zh-CN" dirty="0" smtClean="0"/>
              <a:t>PPT Never Sleeps</a:t>
            </a:r>
            <a:endParaRPr lang="zh-CN" altLang="en-US" dirty="0"/>
          </a:p>
        </p:txBody>
      </p:sp>
      <p:sp>
        <p:nvSpPr>
          <p:cNvPr id="10" name="椭圆 9"/>
          <p:cNvSpPr>
            <a:spLocks noChangeAspect="1"/>
          </p:cNvSpPr>
          <p:nvPr userDrawn="1"/>
        </p:nvSpPr>
        <p:spPr>
          <a:xfrm>
            <a:off x="3110189" y="82206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>
            <a:spLocks noChangeAspect="1"/>
          </p:cNvSpPr>
          <p:nvPr userDrawn="1"/>
        </p:nvSpPr>
        <p:spPr>
          <a:xfrm>
            <a:off x="8937812" y="82206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线连接符 11"/>
          <p:cNvCxnSpPr>
            <a:stCxn id="10" idx="2"/>
          </p:cNvCxnSpPr>
          <p:nvPr userDrawn="1"/>
        </p:nvCxnSpPr>
        <p:spPr>
          <a:xfrm flipH="1">
            <a:off x="-94129" y="894060"/>
            <a:ext cx="320431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>
            <a:stCxn id="11" idx="6"/>
          </p:cNvCxnSpPr>
          <p:nvPr userDrawn="1"/>
        </p:nvCxnSpPr>
        <p:spPr>
          <a:xfrm>
            <a:off x="9081812" y="894060"/>
            <a:ext cx="3222247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16263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木先生iPPT03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bg1">
                <a:lumMod val="85000"/>
              </a:schemeClr>
            </a:gs>
            <a:gs pos="100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ED3F-793D-428A-A97D-9FEBDC8AAF99}" type="datetimeFigureOut">
              <a:rPr lang="zh-CN" altLang="en-US" smtClean="0"/>
              <a:t>2015/12/11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09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木先生iPPT04">
    <p:bg>
      <p:bgPr>
        <a:gradFill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bg1">
                <a:lumMod val="85000"/>
              </a:schemeClr>
            </a:gs>
            <a:gs pos="100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ED3F-793D-428A-A97D-9FEBDC8AAF99}" type="datetimeFigureOut">
              <a:rPr lang="zh-CN" altLang="en-US" smtClean="0"/>
              <a:t>2015/12/11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254189" y="400410"/>
            <a:ext cx="5683623" cy="987301"/>
          </a:xfrm>
        </p:spPr>
        <p:txBody>
          <a:bodyPr>
            <a:normAutofit/>
          </a:bodyPr>
          <a:lstStyle>
            <a:lvl1pPr algn="ctr">
              <a:defRPr sz="4000">
                <a:latin typeface="+mj-lt"/>
                <a:ea typeface="Yuanti SC" charset="-122"/>
                <a:cs typeface="Yuanti SC" charset="-122"/>
              </a:defRPr>
            </a:lvl1pPr>
          </a:lstStyle>
          <a:p>
            <a:r>
              <a:rPr lang="en-US" altLang="zh-CN" dirty="0" smtClean="0"/>
              <a:t>PPT Never Sleeps</a:t>
            </a:r>
            <a:endParaRPr lang="zh-CN" altLang="en-US" dirty="0"/>
          </a:p>
        </p:txBody>
      </p:sp>
      <p:sp>
        <p:nvSpPr>
          <p:cNvPr id="7" name="椭圆 6"/>
          <p:cNvSpPr>
            <a:spLocks noChangeAspect="1"/>
          </p:cNvSpPr>
          <p:nvPr userDrawn="1"/>
        </p:nvSpPr>
        <p:spPr>
          <a:xfrm>
            <a:off x="3110189" y="82206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>
            <a:spLocks noChangeAspect="1"/>
          </p:cNvSpPr>
          <p:nvPr userDrawn="1"/>
        </p:nvSpPr>
        <p:spPr>
          <a:xfrm>
            <a:off x="8937812" y="82206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线连接符 11"/>
          <p:cNvCxnSpPr>
            <a:stCxn id="7" idx="2"/>
          </p:cNvCxnSpPr>
          <p:nvPr userDrawn="1"/>
        </p:nvCxnSpPr>
        <p:spPr>
          <a:xfrm flipH="1">
            <a:off x="-94129" y="894060"/>
            <a:ext cx="320431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13"/>
          <p:cNvCxnSpPr>
            <a:stCxn id="8" idx="6"/>
          </p:cNvCxnSpPr>
          <p:nvPr userDrawn="1"/>
        </p:nvCxnSpPr>
        <p:spPr>
          <a:xfrm>
            <a:off x="9081812" y="894060"/>
            <a:ext cx="3222247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332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木先生iPPT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ED3F-793D-428A-A97D-9FEBDC8AAF99}" type="datetimeFigureOut">
              <a:rPr lang="zh-CN" altLang="en-US" smtClean="0"/>
              <a:t>2015/12/11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344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木先生iPPT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ED3F-793D-428A-A97D-9FEBDC8AAF99}" type="datetimeFigureOut">
              <a:rPr lang="zh-CN" altLang="en-US" smtClean="0"/>
              <a:t>2015/12/11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8459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木先生iPPT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ED3F-793D-428A-A97D-9FEBDC8AAF99}" type="datetimeFigureOut">
              <a:rPr lang="zh-CN" altLang="en-US" smtClean="0"/>
              <a:t>2015/12/11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77211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木先生iPPT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ED3F-793D-428A-A97D-9FEBDC8AAF99}" type="datetimeFigureOut">
              <a:rPr lang="zh-CN" altLang="en-US" smtClean="0"/>
              <a:t>2015/12/11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4887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木先生iPPT00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 smtClean="0"/>
              <a:t>欢迎关注木先生</a:t>
            </a:r>
            <a:r>
              <a:rPr lang="en-US" altLang="zh-CN" dirty="0" err="1" smtClean="0"/>
              <a:t>iPPT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微信公众号：</a:t>
            </a:r>
            <a:r>
              <a:rPr lang="en-US" altLang="zh-CN" dirty="0" err="1" smtClean="0"/>
              <a:t>muippt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CED3F-793D-428A-A97D-9FEBDC8AAF99}" type="datetimeFigureOut">
              <a:rPr lang="zh-CN" altLang="en-US" smtClean="0"/>
              <a:t>2015/12/11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695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木先生：</a:t>
            </a:r>
            <a:r>
              <a:rPr lang="en-US" altLang="zh-CN" dirty="0" smtClean="0"/>
              <a:t>PPT Never Sleeps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CED3F-793D-428A-A97D-9FEBDC8AAF99}" type="datetimeFigureOut">
              <a:rPr lang="zh-CN" altLang="en-US" smtClean="0"/>
              <a:t>2015/12/11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53678-DBB5-413B-AE09-240C1919F7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926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2" r:id="rId2"/>
    <p:sldLayoutId id="2147483661" r:id="rId3"/>
    <p:sldLayoutId id="2147483663" r:id="rId4"/>
    <p:sldLayoutId id="2147483666" r:id="rId5"/>
    <p:sldLayoutId id="2147483667" r:id="rId6"/>
    <p:sldLayoutId id="2147483668" r:id="rId7"/>
    <p:sldLayoutId id="2147483669" r:id="rId8"/>
    <p:sldLayoutId id="2147483649" r:id="rId9"/>
    <p:sldLayoutId id="2147483650" r:id="rId10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2" Type="http://schemas.microsoft.com/office/2007/relationships/media" Target="../media/media2.wav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6" Type="http://schemas.openxmlformats.org/officeDocument/2006/relationships/image" Target="../media/image2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audio" Target="../media/media6.wav"/><Relationship Id="rId7" Type="http://schemas.openxmlformats.org/officeDocument/2006/relationships/image" Target="../media/image4.png"/><Relationship Id="rId2" Type="http://schemas.microsoft.com/office/2007/relationships/media" Target="../media/media6.wav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6" Type="http://schemas.openxmlformats.org/officeDocument/2006/relationships/image" Target="../media/image2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841478" y="647325"/>
            <a:ext cx="2509040" cy="2514729"/>
            <a:chOff x="4591050" y="1440946"/>
            <a:chExt cx="3244849" cy="3252207"/>
          </a:xfrm>
        </p:grpSpPr>
        <p:sp>
          <p:nvSpPr>
            <p:cNvPr id="2" name="Freeform 6"/>
            <p:cNvSpPr>
              <a:spLocks/>
            </p:cNvSpPr>
            <p:nvPr/>
          </p:nvSpPr>
          <p:spPr bwMode="auto">
            <a:xfrm rot="1335838">
              <a:off x="4591050" y="1440946"/>
              <a:ext cx="3244849" cy="3252207"/>
            </a:xfrm>
            <a:custGeom>
              <a:avLst/>
              <a:gdLst>
                <a:gd name="T0" fmla="*/ 250 w 744"/>
                <a:gd name="T1" fmla="*/ 0 h 745"/>
                <a:gd name="T2" fmla="*/ 220 w 744"/>
                <a:gd name="T3" fmla="*/ 6 h 745"/>
                <a:gd name="T4" fmla="*/ 125 w 744"/>
                <a:gd name="T5" fmla="*/ 126 h 745"/>
                <a:gd name="T6" fmla="*/ 5 w 744"/>
                <a:gd name="T7" fmla="*/ 221 h 745"/>
                <a:gd name="T8" fmla="*/ 0 w 744"/>
                <a:gd name="T9" fmla="*/ 249 h 745"/>
                <a:gd name="T10" fmla="*/ 23 w 744"/>
                <a:gd name="T11" fmla="*/ 372 h 745"/>
                <a:gd name="T12" fmla="*/ 23 w 744"/>
                <a:gd name="T13" fmla="*/ 372 h 745"/>
                <a:gd name="T14" fmla="*/ 23 w 744"/>
                <a:gd name="T15" fmla="*/ 372 h 745"/>
                <a:gd name="T16" fmla="*/ 0 w 744"/>
                <a:gd name="T17" fmla="*/ 494 h 745"/>
                <a:gd name="T18" fmla="*/ 5 w 744"/>
                <a:gd name="T19" fmla="*/ 524 h 745"/>
                <a:gd name="T20" fmla="*/ 125 w 744"/>
                <a:gd name="T21" fmla="*/ 619 h 745"/>
                <a:gd name="T22" fmla="*/ 220 w 744"/>
                <a:gd name="T23" fmla="*/ 739 h 745"/>
                <a:gd name="T24" fmla="*/ 249 w 744"/>
                <a:gd name="T25" fmla="*/ 744 h 745"/>
                <a:gd name="T26" fmla="*/ 310 w 744"/>
                <a:gd name="T27" fmla="*/ 733 h 745"/>
                <a:gd name="T28" fmla="*/ 372 w 744"/>
                <a:gd name="T29" fmla="*/ 721 h 745"/>
                <a:gd name="T30" fmla="*/ 372 w 744"/>
                <a:gd name="T31" fmla="*/ 721 h 745"/>
                <a:gd name="T32" fmla="*/ 494 w 744"/>
                <a:gd name="T33" fmla="*/ 745 h 745"/>
                <a:gd name="T34" fmla="*/ 524 w 744"/>
                <a:gd name="T35" fmla="*/ 739 h 745"/>
                <a:gd name="T36" fmla="*/ 619 w 744"/>
                <a:gd name="T37" fmla="*/ 619 h 745"/>
                <a:gd name="T38" fmla="*/ 739 w 744"/>
                <a:gd name="T39" fmla="*/ 524 h 745"/>
                <a:gd name="T40" fmla="*/ 744 w 744"/>
                <a:gd name="T41" fmla="*/ 496 h 745"/>
                <a:gd name="T42" fmla="*/ 721 w 744"/>
                <a:gd name="T43" fmla="*/ 372 h 745"/>
                <a:gd name="T44" fmla="*/ 721 w 744"/>
                <a:gd name="T45" fmla="*/ 372 h 745"/>
                <a:gd name="T46" fmla="*/ 721 w 744"/>
                <a:gd name="T47" fmla="*/ 372 h 745"/>
                <a:gd name="T48" fmla="*/ 744 w 744"/>
                <a:gd name="T49" fmla="*/ 251 h 745"/>
                <a:gd name="T50" fmla="*/ 739 w 744"/>
                <a:gd name="T51" fmla="*/ 221 h 745"/>
                <a:gd name="T52" fmla="*/ 619 w 744"/>
                <a:gd name="T53" fmla="*/ 126 h 745"/>
                <a:gd name="T54" fmla="*/ 524 w 744"/>
                <a:gd name="T55" fmla="*/ 6 h 745"/>
                <a:gd name="T56" fmla="*/ 495 w 744"/>
                <a:gd name="T57" fmla="*/ 0 h 745"/>
                <a:gd name="T58" fmla="*/ 433 w 744"/>
                <a:gd name="T59" fmla="*/ 12 h 745"/>
                <a:gd name="T60" fmla="*/ 372 w 744"/>
                <a:gd name="T61" fmla="*/ 24 h 745"/>
                <a:gd name="T62" fmla="*/ 372 w 744"/>
                <a:gd name="T63" fmla="*/ 24 h 745"/>
                <a:gd name="T64" fmla="*/ 250 w 744"/>
                <a:gd name="T65" fmla="*/ 0 h 7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744" h="745">
                  <a:moveTo>
                    <a:pt x="250" y="0"/>
                  </a:moveTo>
                  <a:cubicBezTo>
                    <a:pt x="240" y="0"/>
                    <a:pt x="230" y="2"/>
                    <a:pt x="220" y="6"/>
                  </a:cubicBezTo>
                  <a:cubicBezTo>
                    <a:pt x="173" y="25"/>
                    <a:pt x="159" y="92"/>
                    <a:pt x="125" y="126"/>
                  </a:cubicBezTo>
                  <a:cubicBezTo>
                    <a:pt x="90" y="161"/>
                    <a:pt x="24" y="176"/>
                    <a:pt x="5" y="221"/>
                  </a:cubicBezTo>
                  <a:cubicBezTo>
                    <a:pt x="1" y="230"/>
                    <a:pt x="0" y="239"/>
                    <a:pt x="0" y="249"/>
                  </a:cubicBezTo>
                  <a:cubicBezTo>
                    <a:pt x="0" y="289"/>
                    <a:pt x="23" y="333"/>
                    <a:pt x="23" y="372"/>
                  </a:cubicBezTo>
                  <a:cubicBezTo>
                    <a:pt x="23" y="372"/>
                    <a:pt x="23" y="372"/>
                    <a:pt x="23" y="372"/>
                  </a:cubicBezTo>
                  <a:cubicBezTo>
                    <a:pt x="23" y="372"/>
                    <a:pt x="23" y="372"/>
                    <a:pt x="23" y="372"/>
                  </a:cubicBezTo>
                  <a:cubicBezTo>
                    <a:pt x="23" y="410"/>
                    <a:pt x="0" y="454"/>
                    <a:pt x="0" y="494"/>
                  </a:cubicBezTo>
                  <a:cubicBezTo>
                    <a:pt x="0" y="505"/>
                    <a:pt x="1" y="515"/>
                    <a:pt x="5" y="524"/>
                  </a:cubicBezTo>
                  <a:cubicBezTo>
                    <a:pt x="25" y="571"/>
                    <a:pt x="91" y="586"/>
                    <a:pt x="125" y="619"/>
                  </a:cubicBezTo>
                  <a:cubicBezTo>
                    <a:pt x="160" y="654"/>
                    <a:pt x="175" y="721"/>
                    <a:pt x="220" y="739"/>
                  </a:cubicBezTo>
                  <a:cubicBezTo>
                    <a:pt x="229" y="743"/>
                    <a:pt x="239" y="744"/>
                    <a:pt x="249" y="744"/>
                  </a:cubicBezTo>
                  <a:cubicBezTo>
                    <a:pt x="268" y="744"/>
                    <a:pt x="289" y="739"/>
                    <a:pt x="310" y="733"/>
                  </a:cubicBezTo>
                  <a:cubicBezTo>
                    <a:pt x="331" y="727"/>
                    <a:pt x="352" y="721"/>
                    <a:pt x="372" y="721"/>
                  </a:cubicBezTo>
                  <a:cubicBezTo>
                    <a:pt x="372" y="721"/>
                    <a:pt x="372" y="721"/>
                    <a:pt x="372" y="721"/>
                  </a:cubicBezTo>
                  <a:cubicBezTo>
                    <a:pt x="410" y="721"/>
                    <a:pt x="454" y="745"/>
                    <a:pt x="494" y="745"/>
                  </a:cubicBezTo>
                  <a:cubicBezTo>
                    <a:pt x="504" y="745"/>
                    <a:pt x="514" y="743"/>
                    <a:pt x="524" y="739"/>
                  </a:cubicBezTo>
                  <a:cubicBezTo>
                    <a:pt x="571" y="720"/>
                    <a:pt x="585" y="653"/>
                    <a:pt x="619" y="619"/>
                  </a:cubicBezTo>
                  <a:cubicBezTo>
                    <a:pt x="653" y="584"/>
                    <a:pt x="720" y="569"/>
                    <a:pt x="739" y="524"/>
                  </a:cubicBezTo>
                  <a:cubicBezTo>
                    <a:pt x="742" y="515"/>
                    <a:pt x="744" y="506"/>
                    <a:pt x="744" y="496"/>
                  </a:cubicBezTo>
                  <a:cubicBezTo>
                    <a:pt x="744" y="456"/>
                    <a:pt x="721" y="412"/>
                    <a:pt x="721" y="372"/>
                  </a:cubicBezTo>
                  <a:cubicBezTo>
                    <a:pt x="721" y="372"/>
                    <a:pt x="721" y="372"/>
                    <a:pt x="721" y="372"/>
                  </a:cubicBezTo>
                  <a:cubicBezTo>
                    <a:pt x="721" y="372"/>
                    <a:pt x="721" y="372"/>
                    <a:pt x="721" y="372"/>
                  </a:cubicBezTo>
                  <a:cubicBezTo>
                    <a:pt x="721" y="335"/>
                    <a:pt x="744" y="291"/>
                    <a:pt x="744" y="251"/>
                  </a:cubicBezTo>
                  <a:cubicBezTo>
                    <a:pt x="744" y="240"/>
                    <a:pt x="743" y="230"/>
                    <a:pt x="739" y="221"/>
                  </a:cubicBezTo>
                  <a:cubicBezTo>
                    <a:pt x="719" y="174"/>
                    <a:pt x="652" y="159"/>
                    <a:pt x="619" y="126"/>
                  </a:cubicBezTo>
                  <a:cubicBezTo>
                    <a:pt x="584" y="91"/>
                    <a:pt x="569" y="24"/>
                    <a:pt x="524" y="6"/>
                  </a:cubicBezTo>
                  <a:cubicBezTo>
                    <a:pt x="515" y="2"/>
                    <a:pt x="505" y="0"/>
                    <a:pt x="495" y="0"/>
                  </a:cubicBezTo>
                  <a:cubicBezTo>
                    <a:pt x="475" y="0"/>
                    <a:pt x="454" y="6"/>
                    <a:pt x="433" y="12"/>
                  </a:cubicBezTo>
                  <a:cubicBezTo>
                    <a:pt x="413" y="18"/>
                    <a:pt x="392" y="24"/>
                    <a:pt x="372" y="24"/>
                  </a:cubicBezTo>
                  <a:cubicBezTo>
                    <a:pt x="372" y="24"/>
                    <a:pt x="372" y="24"/>
                    <a:pt x="372" y="24"/>
                  </a:cubicBezTo>
                  <a:cubicBezTo>
                    <a:pt x="334" y="24"/>
                    <a:pt x="290" y="0"/>
                    <a:pt x="250" y="0"/>
                  </a:cubicBezTo>
                </a:path>
              </a:pathLst>
            </a:custGeom>
            <a:gradFill flip="none" rotWithShape="1">
              <a:gsLst>
                <a:gs pos="50000">
                  <a:schemeClr val="bg1">
                    <a:lumMod val="95000"/>
                    <a:alpha val="90000"/>
                  </a:schemeClr>
                </a:gs>
                <a:gs pos="0">
                  <a:schemeClr val="bg1">
                    <a:lumMod val="100000"/>
                    <a:alpha val="95000"/>
                  </a:schemeClr>
                </a:gs>
                <a:gs pos="100000">
                  <a:srgbClr val="BFBFBF">
                    <a:alpha val="8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" name="Freeform 5"/>
            <p:cNvSpPr>
              <a:spLocks/>
            </p:cNvSpPr>
            <p:nvPr/>
          </p:nvSpPr>
          <p:spPr bwMode="auto">
            <a:xfrm>
              <a:off x="4760911" y="1611311"/>
              <a:ext cx="2905125" cy="2911475"/>
            </a:xfrm>
            <a:custGeom>
              <a:avLst/>
              <a:gdLst>
                <a:gd name="T0" fmla="*/ 753 w 772"/>
                <a:gd name="T1" fmla="*/ 235 h 773"/>
                <a:gd name="T2" fmla="*/ 735 w 772"/>
                <a:gd name="T3" fmla="*/ 386 h 773"/>
                <a:gd name="T4" fmla="*/ 753 w 772"/>
                <a:gd name="T5" fmla="*/ 538 h 773"/>
                <a:gd name="T6" fmla="*/ 633 w 772"/>
                <a:gd name="T7" fmla="*/ 633 h 773"/>
                <a:gd name="T8" fmla="*/ 538 w 772"/>
                <a:gd name="T9" fmla="*/ 753 h 773"/>
                <a:gd name="T10" fmla="*/ 386 w 772"/>
                <a:gd name="T11" fmla="*/ 735 h 773"/>
                <a:gd name="T12" fmla="*/ 324 w 772"/>
                <a:gd name="T13" fmla="*/ 747 h 773"/>
                <a:gd name="T14" fmla="*/ 234 w 772"/>
                <a:gd name="T15" fmla="*/ 753 h 773"/>
                <a:gd name="T16" fmla="*/ 139 w 772"/>
                <a:gd name="T17" fmla="*/ 633 h 773"/>
                <a:gd name="T18" fmla="*/ 19 w 772"/>
                <a:gd name="T19" fmla="*/ 538 h 773"/>
                <a:gd name="T20" fmla="*/ 37 w 772"/>
                <a:gd name="T21" fmla="*/ 386 h 773"/>
                <a:gd name="T22" fmla="*/ 19 w 772"/>
                <a:gd name="T23" fmla="*/ 235 h 773"/>
                <a:gd name="T24" fmla="*/ 139 w 772"/>
                <a:gd name="T25" fmla="*/ 140 h 773"/>
                <a:gd name="T26" fmla="*/ 234 w 772"/>
                <a:gd name="T27" fmla="*/ 20 h 773"/>
                <a:gd name="T28" fmla="*/ 386 w 772"/>
                <a:gd name="T29" fmla="*/ 38 h 773"/>
                <a:gd name="T30" fmla="*/ 447 w 772"/>
                <a:gd name="T31" fmla="*/ 26 h 773"/>
                <a:gd name="T32" fmla="*/ 538 w 772"/>
                <a:gd name="T33" fmla="*/ 20 h 773"/>
                <a:gd name="T34" fmla="*/ 633 w 772"/>
                <a:gd name="T35" fmla="*/ 140 h 773"/>
                <a:gd name="T36" fmla="*/ 753 w 772"/>
                <a:gd name="T37" fmla="*/ 235 h 7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2" h="773">
                  <a:moveTo>
                    <a:pt x="753" y="235"/>
                  </a:moveTo>
                  <a:cubicBezTo>
                    <a:pt x="772" y="281"/>
                    <a:pt x="735" y="339"/>
                    <a:pt x="735" y="386"/>
                  </a:cubicBezTo>
                  <a:cubicBezTo>
                    <a:pt x="735" y="436"/>
                    <a:pt x="771" y="493"/>
                    <a:pt x="753" y="538"/>
                  </a:cubicBezTo>
                  <a:cubicBezTo>
                    <a:pt x="734" y="583"/>
                    <a:pt x="667" y="598"/>
                    <a:pt x="633" y="633"/>
                  </a:cubicBezTo>
                  <a:cubicBezTo>
                    <a:pt x="599" y="667"/>
                    <a:pt x="585" y="734"/>
                    <a:pt x="538" y="753"/>
                  </a:cubicBezTo>
                  <a:cubicBezTo>
                    <a:pt x="491" y="773"/>
                    <a:pt x="434" y="735"/>
                    <a:pt x="386" y="735"/>
                  </a:cubicBezTo>
                  <a:cubicBezTo>
                    <a:pt x="366" y="735"/>
                    <a:pt x="345" y="741"/>
                    <a:pt x="324" y="747"/>
                  </a:cubicBezTo>
                  <a:cubicBezTo>
                    <a:pt x="293" y="756"/>
                    <a:pt x="261" y="764"/>
                    <a:pt x="234" y="753"/>
                  </a:cubicBezTo>
                  <a:cubicBezTo>
                    <a:pt x="189" y="735"/>
                    <a:pt x="174" y="668"/>
                    <a:pt x="139" y="633"/>
                  </a:cubicBezTo>
                  <a:cubicBezTo>
                    <a:pt x="105" y="600"/>
                    <a:pt x="39" y="585"/>
                    <a:pt x="19" y="538"/>
                  </a:cubicBezTo>
                  <a:cubicBezTo>
                    <a:pt x="0" y="492"/>
                    <a:pt x="37" y="434"/>
                    <a:pt x="37" y="386"/>
                  </a:cubicBezTo>
                  <a:cubicBezTo>
                    <a:pt x="37" y="337"/>
                    <a:pt x="1" y="279"/>
                    <a:pt x="19" y="235"/>
                  </a:cubicBezTo>
                  <a:cubicBezTo>
                    <a:pt x="38" y="190"/>
                    <a:pt x="104" y="175"/>
                    <a:pt x="139" y="140"/>
                  </a:cubicBezTo>
                  <a:cubicBezTo>
                    <a:pt x="173" y="106"/>
                    <a:pt x="187" y="39"/>
                    <a:pt x="234" y="20"/>
                  </a:cubicBezTo>
                  <a:cubicBezTo>
                    <a:pt x="281" y="0"/>
                    <a:pt x="338" y="38"/>
                    <a:pt x="386" y="38"/>
                  </a:cubicBezTo>
                  <a:cubicBezTo>
                    <a:pt x="406" y="38"/>
                    <a:pt x="427" y="32"/>
                    <a:pt x="447" y="26"/>
                  </a:cubicBezTo>
                  <a:cubicBezTo>
                    <a:pt x="479" y="17"/>
                    <a:pt x="511" y="9"/>
                    <a:pt x="538" y="20"/>
                  </a:cubicBezTo>
                  <a:cubicBezTo>
                    <a:pt x="583" y="38"/>
                    <a:pt x="598" y="105"/>
                    <a:pt x="633" y="140"/>
                  </a:cubicBezTo>
                  <a:cubicBezTo>
                    <a:pt x="666" y="173"/>
                    <a:pt x="733" y="188"/>
                    <a:pt x="753" y="235"/>
                  </a:cubicBezTo>
                </a:path>
              </a:pathLst>
            </a:custGeom>
            <a:gradFill flip="none" rotWithShape="1">
              <a:gsLst>
                <a:gs pos="50000">
                  <a:schemeClr val="bg1">
                    <a:lumMod val="95000"/>
                    <a:alpha val="90000"/>
                  </a:schemeClr>
                </a:gs>
                <a:gs pos="0">
                  <a:schemeClr val="bg1">
                    <a:lumMod val="100000"/>
                    <a:alpha val="95000"/>
                  </a:schemeClr>
                </a:gs>
                <a:gs pos="100000">
                  <a:srgbClr val="BFBFBF">
                    <a:alpha val="8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椭圆 7"/>
          <p:cNvSpPr>
            <a:spLocks noChangeAspect="1"/>
          </p:cNvSpPr>
          <p:nvPr/>
        </p:nvSpPr>
        <p:spPr>
          <a:xfrm>
            <a:off x="6024000" y="5054458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线连接符 9"/>
          <p:cNvCxnSpPr/>
          <p:nvPr/>
        </p:nvCxnSpPr>
        <p:spPr>
          <a:xfrm flipH="1">
            <a:off x="6096000" y="5198458"/>
            <a:ext cx="1" cy="165954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753110" y="3178571"/>
            <a:ext cx="11003280" cy="173893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defRPr sz="800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defRPr>
            </a:lvl1pPr>
          </a:lstStyle>
          <a:p>
            <a:pPr>
              <a:spcBef>
                <a:spcPts val="600"/>
              </a:spcBef>
              <a:spcAft>
                <a:spcPts val="1800"/>
              </a:spcAft>
            </a:pPr>
            <a:r>
              <a:rPr kumimoji="1" lang="en-US" altLang="zh-CN" sz="40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itchFamily="18" charset="0"/>
                <a:ea typeface="BatangChe" pitchFamily="49" charset="-127"/>
                <a:cs typeface="Times New Roman" pitchFamily="18" charset="0"/>
              </a:rPr>
              <a:t>Face Recognition Based on Random </a:t>
            </a:r>
            <a:r>
              <a:rPr kumimoji="1" lang="en-US" altLang="zh-CN" sz="40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itchFamily="18" charset="0"/>
                <a:ea typeface="BatangChe" pitchFamily="49" charset="-127"/>
                <a:cs typeface="Times New Roman" pitchFamily="18" charset="0"/>
              </a:rPr>
              <a:t>Feature</a:t>
            </a:r>
          </a:p>
          <a:p>
            <a:r>
              <a:rPr kumimoji="1" lang="en-US" altLang="zh-CN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itchFamily="18" charset="0"/>
                <a:ea typeface="BatangChe" pitchFamily="49" charset="-127"/>
                <a:cs typeface="Times New Roman" pitchFamily="18" charset="0"/>
              </a:rPr>
              <a:t>Shasha</a:t>
            </a:r>
            <a:r>
              <a:rPr kumimoji="1"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itchFamily="18" charset="0"/>
                <a:ea typeface="BatangChe" pitchFamily="49" charset="-127"/>
                <a:cs typeface="Times New Roman" pitchFamily="18" charset="0"/>
              </a:rPr>
              <a:t> Li &amp; </a:t>
            </a:r>
            <a:r>
              <a:rPr kumimoji="1" lang="en-US" altLang="zh-CN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itchFamily="18" charset="0"/>
                <a:ea typeface="BatangChe" pitchFamily="49" charset="-127"/>
                <a:cs typeface="Times New Roman" pitchFamily="18" charset="0"/>
              </a:rPr>
              <a:t>Weihong</a:t>
            </a:r>
            <a:r>
              <a:rPr kumimoji="1" lang="en-US" altLang="zh-CN" sz="28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itchFamily="18" charset="0"/>
                <a:ea typeface="BatangChe" pitchFamily="49" charset="-127"/>
                <a:cs typeface="Times New Roman" pitchFamily="18" charset="0"/>
              </a:rPr>
              <a:t> Deng</a:t>
            </a:r>
          </a:p>
          <a:p>
            <a:r>
              <a:rPr kumimoji="1" lang="en-US" altLang="zh-CN" sz="2400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Times New Roman" pitchFamily="18" charset="0"/>
                <a:ea typeface="BatangChe" pitchFamily="49" charset="-127"/>
                <a:cs typeface="Times New Roman" pitchFamily="18" charset="0"/>
              </a:rPr>
              <a:t>Beijing University of Posts and Telecommunications</a:t>
            </a:r>
            <a:endParaRPr kumimoji="1"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Times New Roman" pitchFamily="18" charset="0"/>
              <a:ea typeface="BatangChe" pitchFamily="49" charset="-127"/>
              <a:cs typeface="Times New Roman" pitchFamily="18" charset="0"/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5502275" y="1327785"/>
            <a:ext cx="1181100" cy="1409700"/>
            <a:chOff x="3466" y="1278"/>
            <a:chExt cx="744" cy="88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3738" y="2001"/>
              <a:ext cx="202" cy="44"/>
            </a:xfrm>
            <a:custGeom>
              <a:avLst/>
              <a:gdLst>
                <a:gd name="T0" fmla="*/ 85 w 96"/>
                <a:gd name="T1" fmla="*/ 0 h 21"/>
                <a:gd name="T2" fmla="*/ 10 w 96"/>
                <a:gd name="T3" fmla="*/ 0 h 21"/>
                <a:gd name="T4" fmla="*/ 0 w 96"/>
                <a:gd name="T5" fmla="*/ 11 h 21"/>
                <a:gd name="T6" fmla="*/ 10 w 96"/>
                <a:gd name="T7" fmla="*/ 21 h 21"/>
                <a:gd name="T8" fmla="*/ 85 w 96"/>
                <a:gd name="T9" fmla="*/ 21 h 21"/>
                <a:gd name="T10" fmla="*/ 96 w 96"/>
                <a:gd name="T11" fmla="*/ 11 h 21"/>
                <a:gd name="T12" fmla="*/ 85 w 96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21">
                  <a:moveTo>
                    <a:pt x="85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1"/>
                    <a:pt x="10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91" y="21"/>
                    <a:pt x="96" y="17"/>
                    <a:pt x="96" y="11"/>
                  </a:cubicBezTo>
                  <a:cubicBezTo>
                    <a:pt x="96" y="5"/>
                    <a:pt x="91" y="0"/>
                    <a:pt x="8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3749" y="2078"/>
              <a:ext cx="178" cy="88"/>
            </a:xfrm>
            <a:custGeom>
              <a:avLst/>
              <a:gdLst>
                <a:gd name="T0" fmla="*/ 23 w 85"/>
                <a:gd name="T1" fmla="*/ 25 h 42"/>
                <a:gd name="T2" fmla="*/ 43 w 85"/>
                <a:gd name="T3" fmla="*/ 42 h 42"/>
                <a:gd name="T4" fmla="*/ 62 w 85"/>
                <a:gd name="T5" fmla="*/ 25 h 42"/>
                <a:gd name="T6" fmla="*/ 85 w 85"/>
                <a:gd name="T7" fmla="*/ 0 h 42"/>
                <a:gd name="T8" fmla="*/ 0 w 85"/>
                <a:gd name="T9" fmla="*/ 0 h 42"/>
                <a:gd name="T10" fmla="*/ 23 w 85"/>
                <a:gd name="T11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42">
                  <a:moveTo>
                    <a:pt x="23" y="25"/>
                  </a:moveTo>
                  <a:cubicBezTo>
                    <a:pt x="25" y="34"/>
                    <a:pt x="33" y="42"/>
                    <a:pt x="43" y="42"/>
                  </a:cubicBezTo>
                  <a:cubicBezTo>
                    <a:pt x="53" y="42"/>
                    <a:pt x="61" y="34"/>
                    <a:pt x="62" y="25"/>
                  </a:cubicBezTo>
                  <a:cubicBezTo>
                    <a:pt x="75" y="24"/>
                    <a:pt x="85" y="13"/>
                    <a:pt x="8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10" y="24"/>
                    <a:pt x="2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810" y="1278"/>
              <a:ext cx="58" cy="128"/>
            </a:xfrm>
            <a:custGeom>
              <a:avLst/>
              <a:gdLst>
                <a:gd name="T0" fmla="*/ 14 w 28"/>
                <a:gd name="T1" fmla="*/ 61 h 61"/>
                <a:gd name="T2" fmla="*/ 28 w 28"/>
                <a:gd name="T3" fmla="*/ 47 h 61"/>
                <a:gd name="T4" fmla="*/ 28 w 28"/>
                <a:gd name="T5" fmla="*/ 14 h 61"/>
                <a:gd name="T6" fmla="*/ 14 w 28"/>
                <a:gd name="T7" fmla="*/ 0 h 61"/>
                <a:gd name="T8" fmla="*/ 0 w 28"/>
                <a:gd name="T9" fmla="*/ 14 h 61"/>
                <a:gd name="T10" fmla="*/ 0 w 28"/>
                <a:gd name="T11" fmla="*/ 47 h 61"/>
                <a:gd name="T12" fmla="*/ 14 w 28"/>
                <a:gd name="T1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61">
                  <a:moveTo>
                    <a:pt x="14" y="61"/>
                  </a:moveTo>
                  <a:cubicBezTo>
                    <a:pt x="22" y="61"/>
                    <a:pt x="28" y="55"/>
                    <a:pt x="28" y="47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5"/>
                    <a:pt x="6" y="61"/>
                    <a:pt x="14" y="6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3596" y="1343"/>
              <a:ext cx="107" cy="117"/>
            </a:xfrm>
            <a:custGeom>
              <a:avLst/>
              <a:gdLst>
                <a:gd name="T0" fmla="*/ 24 w 51"/>
                <a:gd name="T1" fmla="*/ 50 h 56"/>
                <a:gd name="T2" fmla="*/ 35 w 51"/>
                <a:gd name="T3" fmla="*/ 56 h 56"/>
                <a:gd name="T4" fmla="*/ 43 w 51"/>
                <a:gd name="T5" fmla="*/ 53 h 56"/>
                <a:gd name="T6" fmla="*/ 46 w 51"/>
                <a:gd name="T7" fmla="*/ 34 h 56"/>
                <a:gd name="T8" fmla="*/ 27 w 51"/>
                <a:gd name="T9" fmla="*/ 7 h 56"/>
                <a:gd name="T10" fmla="*/ 7 w 51"/>
                <a:gd name="T11" fmla="*/ 4 h 56"/>
                <a:gd name="T12" fmla="*/ 4 w 51"/>
                <a:gd name="T13" fmla="*/ 24 h 56"/>
                <a:gd name="T14" fmla="*/ 24 w 51"/>
                <a:gd name="T15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6">
                  <a:moveTo>
                    <a:pt x="24" y="50"/>
                  </a:moveTo>
                  <a:cubicBezTo>
                    <a:pt x="26" y="54"/>
                    <a:pt x="31" y="56"/>
                    <a:pt x="35" y="56"/>
                  </a:cubicBezTo>
                  <a:cubicBezTo>
                    <a:pt x="38" y="56"/>
                    <a:pt x="41" y="55"/>
                    <a:pt x="43" y="53"/>
                  </a:cubicBezTo>
                  <a:cubicBezTo>
                    <a:pt x="49" y="49"/>
                    <a:pt x="51" y="40"/>
                    <a:pt x="46" y="34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3" y="1"/>
                    <a:pt x="14" y="0"/>
                    <a:pt x="7" y="4"/>
                  </a:cubicBezTo>
                  <a:cubicBezTo>
                    <a:pt x="1" y="9"/>
                    <a:pt x="0" y="18"/>
                    <a:pt x="4" y="24"/>
                  </a:cubicBezTo>
                  <a:lnTo>
                    <a:pt x="24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"/>
            <p:cNvSpPr>
              <a:spLocks/>
            </p:cNvSpPr>
            <p:nvPr/>
          </p:nvSpPr>
          <p:spPr bwMode="auto">
            <a:xfrm>
              <a:off x="3975" y="1864"/>
              <a:ext cx="107" cy="118"/>
            </a:xfrm>
            <a:custGeom>
              <a:avLst/>
              <a:gdLst>
                <a:gd name="T0" fmla="*/ 27 w 51"/>
                <a:gd name="T1" fmla="*/ 7 h 56"/>
                <a:gd name="T2" fmla="*/ 7 w 51"/>
                <a:gd name="T3" fmla="*/ 4 h 56"/>
                <a:gd name="T4" fmla="*/ 4 w 51"/>
                <a:gd name="T5" fmla="*/ 24 h 56"/>
                <a:gd name="T6" fmla="*/ 23 w 51"/>
                <a:gd name="T7" fmla="*/ 50 h 56"/>
                <a:gd name="T8" fmla="*/ 35 w 51"/>
                <a:gd name="T9" fmla="*/ 56 h 56"/>
                <a:gd name="T10" fmla="*/ 43 w 51"/>
                <a:gd name="T11" fmla="*/ 53 h 56"/>
                <a:gd name="T12" fmla="*/ 46 w 51"/>
                <a:gd name="T13" fmla="*/ 34 h 56"/>
                <a:gd name="T14" fmla="*/ 27 w 51"/>
                <a:gd name="T15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6">
                  <a:moveTo>
                    <a:pt x="27" y="7"/>
                  </a:moveTo>
                  <a:cubicBezTo>
                    <a:pt x="22" y="1"/>
                    <a:pt x="14" y="0"/>
                    <a:pt x="7" y="4"/>
                  </a:cubicBezTo>
                  <a:cubicBezTo>
                    <a:pt x="1" y="9"/>
                    <a:pt x="0" y="17"/>
                    <a:pt x="4" y="24"/>
                  </a:cubicBezTo>
                  <a:cubicBezTo>
                    <a:pt x="23" y="50"/>
                    <a:pt x="23" y="50"/>
                    <a:pt x="23" y="50"/>
                  </a:cubicBezTo>
                  <a:cubicBezTo>
                    <a:pt x="26" y="54"/>
                    <a:pt x="30" y="56"/>
                    <a:pt x="35" y="56"/>
                  </a:cubicBezTo>
                  <a:cubicBezTo>
                    <a:pt x="38" y="56"/>
                    <a:pt x="41" y="55"/>
                    <a:pt x="43" y="53"/>
                  </a:cubicBezTo>
                  <a:cubicBezTo>
                    <a:pt x="49" y="49"/>
                    <a:pt x="51" y="40"/>
                    <a:pt x="46" y="34"/>
                  </a:cubicBezTo>
                  <a:lnTo>
                    <a:pt x="2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3466" y="1521"/>
              <a:ext cx="132" cy="84"/>
            </a:xfrm>
            <a:custGeom>
              <a:avLst/>
              <a:gdLst>
                <a:gd name="T0" fmla="*/ 51 w 63"/>
                <a:gd name="T1" fmla="*/ 12 h 40"/>
                <a:gd name="T2" fmla="*/ 20 w 63"/>
                <a:gd name="T3" fmla="*/ 2 h 40"/>
                <a:gd name="T4" fmla="*/ 3 w 63"/>
                <a:gd name="T5" fmla="*/ 11 h 40"/>
                <a:gd name="T6" fmla="*/ 12 w 63"/>
                <a:gd name="T7" fmla="*/ 29 h 40"/>
                <a:gd name="T8" fmla="*/ 43 w 63"/>
                <a:gd name="T9" fmla="*/ 39 h 40"/>
                <a:gd name="T10" fmla="*/ 47 w 63"/>
                <a:gd name="T11" fmla="*/ 40 h 40"/>
                <a:gd name="T12" fmla="*/ 60 w 63"/>
                <a:gd name="T13" fmla="*/ 30 h 40"/>
                <a:gd name="T14" fmla="*/ 51 w 63"/>
                <a:gd name="T1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40">
                  <a:moveTo>
                    <a:pt x="51" y="1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13" y="0"/>
                    <a:pt x="5" y="4"/>
                    <a:pt x="3" y="11"/>
                  </a:cubicBezTo>
                  <a:cubicBezTo>
                    <a:pt x="0" y="19"/>
                    <a:pt x="4" y="27"/>
                    <a:pt x="12" y="29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4" y="40"/>
                    <a:pt x="46" y="40"/>
                    <a:pt x="47" y="40"/>
                  </a:cubicBezTo>
                  <a:cubicBezTo>
                    <a:pt x="53" y="40"/>
                    <a:pt x="58" y="36"/>
                    <a:pt x="60" y="30"/>
                  </a:cubicBezTo>
                  <a:cubicBezTo>
                    <a:pt x="63" y="23"/>
                    <a:pt x="59" y="15"/>
                    <a:pt x="5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4080" y="1720"/>
              <a:ext cx="130" cy="84"/>
            </a:xfrm>
            <a:custGeom>
              <a:avLst/>
              <a:gdLst>
                <a:gd name="T0" fmla="*/ 51 w 62"/>
                <a:gd name="T1" fmla="*/ 12 h 40"/>
                <a:gd name="T2" fmla="*/ 20 w 62"/>
                <a:gd name="T3" fmla="*/ 2 h 40"/>
                <a:gd name="T4" fmla="*/ 2 w 62"/>
                <a:gd name="T5" fmla="*/ 11 h 40"/>
                <a:gd name="T6" fmla="*/ 11 w 62"/>
                <a:gd name="T7" fmla="*/ 29 h 40"/>
                <a:gd name="T8" fmla="*/ 42 w 62"/>
                <a:gd name="T9" fmla="*/ 39 h 40"/>
                <a:gd name="T10" fmla="*/ 47 w 62"/>
                <a:gd name="T11" fmla="*/ 40 h 40"/>
                <a:gd name="T12" fmla="*/ 60 w 62"/>
                <a:gd name="T13" fmla="*/ 30 h 40"/>
                <a:gd name="T14" fmla="*/ 51 w 62"/>
                <a:gd name="T1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40">
                  <a:moveTo>
                    <a:pt x="51" y="12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12" y="0"/>
                    <a:pt x="5" y="4"/>
                    <a:pt x="2" y="11"/>
                  </a:cubicBezTo>
                  <a:cubicBezTo>
                    <a:pt x="0" y="19"/>
                    <a:pt x="4" y="27"/>
                    <a:pt x="11" y="29"/>
                  </a:cubicBezTo>
                  <a:cubicBezTo>
                    <a:pt x="42" y="39"/>
                    <a:pt x="42" y="39"/>
                    <a:pt x="42" y="39"/>
                  </a:cubicBezTo>
                  <a:cubicBezTo>
                    <a:pt x="44" y="40"/>
                    <a:pt x="45" y="40"/>
                    <a:pt x="47" y="40"/>
                  </a:cubicBezTo>
                  <a:cubicBezTo>
                    <a:pt x="53" y="40"/>
                    <a:pt x="58" y="36"/>
                    <a:pt x="60" y="30"/>
                  </a:cubicBezTo>
                  <a:cubicBezTo>
                    <a:pt x="62" y="23"/>
                    <a:pt x="58" y="15"/>
                    <a:pt x="5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2"/>
            <p:cNvSpPr>
              <a:spLocks/>
            </p:cNvSpPr>
            <p:nvPr/>
          </p:nvSpPr>
          <p:spPr bwMode="auto">
            <a:xfrm>
              <a:off x="3466" y="1720"/>
              <a:ext cx="132" cy="84"/>
            </a:xfrm>
            <a:custGeom>
              <a:avLst/>
              <a:gdLst>
                <a:gd name="T0" fmla="*/ 43 w 63"/>
                <a:gd name="T1" fmla="*/ 2 h 40"/>
                <a:gd name="T2" fmla="*/ 12 w 63"/>
                <a:gd name="T3" fmla="*/ 12 h 40"/>
                <a:gd name="T4" fmla="*/ 3 w 63"/>
                <a:gd name="T5" fmla="*/ 30 h 40"/>
                <a:gd name="T6" fmla="*/ 16 w 63"/>
                <a:gd name="T7" fmla="*/ 40 h 40"/>
                <a:gd name="T8" fmla="*/ 20 w 63"/>
                <a:gd name="T9" fmla="*/ 39 h 40"/>
                <a:gd name="T10" fmla="*/ 51 w 63"/>
                <a:gd name="T11" fmla="*/ 29 h 40"/>
                <a:gd name="T12" fmla="*/ 60 w 63"/>
                <a:gd name="T13" fmla="*/ 11 h 40"/>
                <a:gd name="T14" fmla="*/ 43 w 63"/>
                <a:gd name="T15" fmla="*/ 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" h="40">
                  <a:moveTo>
                    <a:pt x="43" y="2"/>
                  </a:moveTo>
                  <a:cubicBezTo>
                    <a:pt x="12" y="12"/>
                    <a:pt x="12" y="12"/>
                    <a:pt x="12" y="12"/>
                  </a:cubicBezTo>
                  <a:cubicBezTo>
                    <a:pt x="4" y="15"/>
                    <a:pt x="0" y="23"/>
                    <a:pt x="3" y="30"/>
                  </a:cubicBezTo>
                  <a:cubicBezTo>
                    <a:pt x="4" y="36"/>
                    <a:pt x="10" y="40"/>
                    <a:pt x="16" y="40"/>
                  </a:cubicBezTo>
                  <a:cubicBezTo>
                    <a:pt x="17" y="40"/>
                    <a:pt x="19" y="40"/>
                    <a:pt x="20" y="3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9" y="27"/>
                    <a:pt x="63" y="19"/>
                    <a:pt x="60" y="11"/>
                  </a:cubicBezTo>
                  <a:cubicBezTo>
                    <a:pt x="58" y="4"/>
                    <a:pt x="50" y="0"/>
                    <a:pt x="4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3"/>
            <p:cNvSpPr>
              <a:spLocks/>
            </p:cNvSpPr>
            <p:nvPr/>
          </p:nvSpPr>
          <p:spPr bwMode="auto">
            <a:xfrm>
              <a:off x="4080" y="1521"/>
              <a:ext cx="130" cy="84"/>
            </a:xfrm>
            <a:custGeom>
              <a:avLst/>
              <a:gdLst>
                <a:gd name="T0" fmla="*/ 15 w 62"/>
                <a:gd name="T1" fmla="*/ 40 h 40"/>
                <a:gd name="T2" fmla="*/ 20 w 62"/>
                <a:gd name="T3" fmla="*/ 39 h 40"/>
                <a:gd name="T4" fmla="*/ 51 w 62"/>
                <a:gd name="T5" fmla="*/ 29 h 40"/>
                <a:gd name="T6" fmla="*/ 60 w 62"/>
                <a:gd name="T7" fmla="*/ 11 h 40"/>
                <a:gd name="T8" fmla="*/ 42 w 62"/>
                <a:gd name="T9" fmla="*/ 2 h 40"/>
                <a:gd name="T10" fmla="*/ 11 w 62"/>
                <a:gd name="T11" fmla="*/ 12 h 40"/>
                <a:gd name="T12" fmla="*/ 2 w 62"/>
                <a:gd name="T13" fmla="*/ 30 h 40"/>
                <a:gd name="T14" fmla="*/ 15 w 62"/>
                <a:gd name="T15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40">
                  <a:moveTo>
                    <a:pt x="15" y="40"/>
                  </a:moveTo>
                  <a:cubicBezTo>
                    <a:pt x="17" y="40"/>
                    <a:pt x="18" y="40"/>
                    <a:pt x="20" y="39"/>
                  </a:cubicBezTo>
                  <a:cubicBezTo>
                    <a:pt x="51" y="29"/>
                    <a:pt x="51" y="29"/>
                    <a:pt x="51" y="29"/>
                  </a:cubicBezTo>
                  <a:cubicBezTo>
                    <a:pt x="58" y="27"/>
                    <a:pt x="62" y="19"/>
                    <a:pt x="60" y="11"/>
                  </a:cubicBezTo>
                  <a:cubicBezTo>
                    <a:pt x="58" y="4"/>
                    <a:pt x="50" y="0"/>
                    <a:pt x="42" y="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4" y="15"/>
                    <a:pt x="0" y="23"/>
                    <a:pt x="2" y="30"/>
                  </a:cubicBezTo>
                  <a:cubicBezTo>
                    <a:pt x="4" y="36"/>
                    <a:pt x="10" y="40"/>
                    <a:pt x="15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4"/>
            <p:cNvSpPr>
              <a:spLocks/>
            </p:cNvSpPr>
            <p:nvPr/>
          </p:nvSpPr>
          <p:spPr bwMode="auto">
            <a:xfrm>
              <a:off x="3596" y="1864"/>
              <a:ext cx="107" cy="118"/>
            </a:xfrm>
            <a:custGeom>
              <a:avLst/>
              <a:gdLst>
                <a:gd name="T0" fmla="*/ 24 w 51"/>
                <a:gd name="T1" fmla="*/ 7 h 56"/>
                <a:gd name="T2" fmla="*/ 4 w 51"/>
                <a:gd name="T3" fmla="*/ 34 h 56"/>
                <a:gd name="T4" fmla="*/ 7 w 51"/>
                <a:gd name="T5" fmla="*/ 53 h 56"/>
                <a:gd name="T6" fmla="*/ 16 w 51"/>
                <a:gd name="T7" fmla="*/ 56 h 56"/>
                <a:gd name="T8" fmla="*/ 27 w 51"/>
                <a:gd name="T9" fmla="*/ 50 h 56"/>
                <a:gd name="T10" fmla="*/ 46 w 51"/>
                <a:gd name="T11" fmla="*/ 24 h 56"/>
                <a:gd name="T12" fmla="*/ 43 w 51"/>
                <a:gd name="T13" fmla="*/ 4 h 56"/>
                <a:gd name="T14" fmla="*/ 24 w 51"/>
                <a:gd name="T15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6">
                  <a:moveTo>
                    <a:pt x="24" y="7"/>
                  </a:moveTo>
                  <a:cubicBezTo>
                    <a:pt x="4" y="34"/>
                    <a:pt x="4" y="34"/>
                    <a:pt x="4" y="34"/>
                  </a:cubicBezTo>
                  <a:cubicBezTo>
                    <a:pt x="0" y="40"/>
                    <a:pt x="1" y="49"/>
                    <a:pt x="7" y="53"/>
                  </a:cubicBezTo>
                  <a:cubicBezTo>
                    <a:pt x="10" y="55"/>
                    <a:pt x="13" y="56"/>
                    <a:pt x="16" y="56"/>
                  </a:cubicBezTo>
                  <a:cubicBezTo>
                    <a:pt x="20" y="56"/>
                    <a:pt x="24" y="54"/>
                    <a:pt x="27" y="50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51" y="17"/>
                    <a:pt x="49" y="9"/>
                    <a:pt x="43" y="4"/>
                  </a:cubicBezTo>
                  <a:cubicBezTo>
                    <a:pt x="37" y="0"/>
                    <a:pt x="28" y="1"/>
                    <a:pt x="2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5"/>
            <p:cNvSpPr>
              <a:spLocks/>
            </p:cNvSpPr>
            <p:nvPr/>
          </p:nvSpPr>
          <p:spPr bwMode="auto">
            <a:xfrm>
              <a:off x="3975" y="1343"/>
              <a:ext cx="107" cy="117"/>
            </a:xfrm>
            <a:custGeom>
              <a:avLst/>
              <a:gdLst>
                <a:gd name="T0" fmla="*/ 23 w 51"/>
                <a:gd name="T1" fmla="*/ 7 h 56"/>
                <a:gd name="T2" fmla="*/ 4 w 51"/>
                <a:gd name="T3" fmla="*/ 34 h 56"/>
                <a:gd name="T4" fmla="*/ 7 w 51"/>
                <a:gd name="T5" fmla="*/ 53 h 56"/>
                <a:gd name="T6" fmla="*/ 16 w 51"/>
                <a:gd name="T7" fmla="*/ 56 h 56"/>
                <a:gd name="T8" fmla="*/ 27 w 51"/>
                <a:gd name="T9" fmla="*/ 50 h 56"/>
                <a:gd name="T10" fmla="*/ 46 w 51"/>
                <a:gd name="T11" fmla="*/ 24 h 56"/>
                <a:gd name="T12" fmla="*/ 43 w 51"/>
                <a:gd name="T13" fmla="*/ 4 h 56"/>
                <a:gd name="T14" fmla="*/ 23 w 51"/>
                <a:gd name="T15" fmla="*/ 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6">
                  <a:moveTo>
                    <a:pt x="23" y="7"/>
                  </a:moveTo>
                  <a:cubicBezTo>
                    <a:pt x="4" y="34"/>
                    <a:pt x="4" y="34"/>
                    <a:pt x="4" y="34"/>
                  </a:cubicBezTo>
                  <a:cubicBezTo>
                    <a:pt x="0" y="40"/>
                    <a:pt x="1" y="49"/>
                    <a:pt x="7" y="53"/>
                  </a:cubicBezTo>
                  <a:cubicBezTo>
                    <a:pt x="10" y="55"/>
                    <a:pt x="13" y="56"/>
                    <a:pt x="16" y="56"/>
                  </a:cubicBezTo>
                  <a:cubicBezTo>
                    <a:pt x="20" y="56"/>
                    <a:pt x="24" y="54"/>
                    <a:pt x="27" y="50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51" y="18"/>
                    <a:pt x="49" y="9"/>
                    <a:pt x="43" y="4"/>
                  </a:cubicBezTo>
                  <a:cubicBezTo>
                    <a:pt x="37" y="0"/>
                    <a:pt x="28" y="1"/>
                    <a:pt x="2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6"/>
            <p:cNvSpPr>
              <a:spLocks/>
            </p:cNvSpPr>
            <p:nvPr/>
          </p:nvSpPr>
          <p:spPr bwMode="auto">
            <a:xfrm>
              <a:off x="3625" y="1452"/>
              <a:ext cx="426" cy="515"/>
            </a:xfrm>
            <a:custGeom>
              <a:avLst/>
              <a:gdLst>
                <a:gd name="T0" fmla="*/ 203 w 203"/>
                <a:gd name="T1" fmla="*/ 102 h 246"/>
                <a:gd name="T2" fmla="*/ 102 w 203"/>
                <a:gd name="T3" fmla="*/ 0 h 246"/>
                <a:gd name="T4" fmla="*/ 0 w 203"/>
                <a:gd name="T5" fmla="*/ 102 h 246"/>
                <a:gd name="T6" fmla="*/ 22 w 203"/>
                <a:gd name="T7" fmla="*/ 164 h 246"/>
                <a:gd name="T8" fmla="*/ 55 w 203"/>
                <a:gd name="T9" fmla="*/ 213 h 246"/>
                <a:gd name="T10" fmla="*/ 55 w 203"/>
                <a:gd name="T11" fmla="*/ 246 h 246"/>
                <a:gd name="T12" fmla="*/ 148 w 203"/>
                <a:gd name="T13" fmla="*/ 246 h 246"/>
                <a:gd name="T14" fmla="*/ 148 w 203"/>
                <a:gd name="T15" fmla="*/ 213 h 246"/>
                <a:gd name="T16" fmla="*/ 181 w 203"/>
                <a:gd name="T17" fmla="*/ 164 h 246"/>
                <a:gd name="T18" fmla="*/ 203 w 203"/>
                <a:gd name="T19" fmla="*/ 102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3" h="246">
                  <a:moveTo>
                    <a:pt x="203" y="102"/>
                  </a:moveTo>
                  <a:cubicBezTo>
                    <a:pt x="203" y="46"/>
                    <a:pt x="158" y="0"/>
                    <a:pt x="102" y="0"/>
                  </a:cubicBezTo>
                  <a:cubicBezTo>
                    <a:pt x="46" y="0"/>
                    <a:pt x="0" y="46"/>
                    <a:pt x="0" y="102"/>
                  </a:cubicBezTo>
                  <a:cubicBezTo>
                    <a:pt x="0" y="125"/>
                    <a:pt x="8" y="147"/>
                    <a:pt x="22" y="164"/>
                  </a:cubicBezTo>
                  <a:cubicBezTo>
                    <a:pt x="34" y="179"/>
                    <a:pt x="45" y="196"/>
                    <a:pt x="55" y="213"/>
                  </a:cubicBezTo>
                  <a:cubicBezTo>
                    <a:pt x="55" y="246"/>
                    <a:pt x="55" y="246"/>
                    <a:pt x="55" y="246"/>
                  </a:cubicBezTo>
                  <a:cubicBezTo>
                    <a:pt x="148" y="246"/>
                    <a:pt x="148" y="246"/>
                    <a:pt x="148" y="246"/>
                  </a:cubicBezTo>
                  <a:cubicBezTo>
                    <a:pt x="148" y="213"/>
                    <a:pt x="148" y="213"/>
                    <a:pt x="148" y="213"/>
                  </a:cubicBezTo>
                  <a:cubicBezTo>
                    <a:pt x="158" y="197"/>
                    <a:pt x="170" y="179"/>
                    <a:pt x="181" y="164"/>
                  </a:cubicBezTo>
                  <a:cubicBezTo>
                    <a:pt x="195" y="147"/>
                    <a:pt x="203" y="125"/>
                    <a:pt x="203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496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450"/>
    </mc:Choice>
    <mc:Fallback>
      <p:transition spd="slow" advTm="224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Face Representation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78280" y="1203878"/>
            <a:ext cx="84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Step1: A label is assigned to every pixel of an image.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033" y="1803083"/>
            <a:ext cx="6293167" cy="1448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270" y="3449269"/>
            <a:ext cx="6297930" cy="17474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6033" y="5368290"/>
            <a:ext cx="6293167" cy="934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13237"/>
      </p:ext>
    </p:extLst>
  </p:cSld>
  <p:clrMapOvr>
    <a:masterClrMapping/>
  </p:clrMapOvr>
  <p:transition spd="slow" advTm="36793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Face Representation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676400" y="2046106"/>
                <a:ext cx="8442960" cy="16312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 smtClean="0">
                    <a:latin typeface="Times New Roman" pitchFamily="18" charset="0"/>
                    <a:cs typeface="Times New Roman" pitchFamily="18" charset="0"/>
                  </a:rPr>
                  <a:t>Step2: </a:t>
                </a:r>
                <a:r>
                  <a:rPr lang="en-US" altLang="zh-CN" sz="2000" b="1" dirty="0">
                    <a:latin typeface="Times New Roman" pitchFamily="18" charset="0"/>
                    <a:cs typeface="Times New Roman" pitchFamily="18" charset="0"/>
                  </a:rPr>
                  <a:t>Regional descriptors are </a:t>
                </a:r>
                <a:r>
                  <a:rPr lang="en-US" altLang="zh-CN" sz="2000" b="1" dirty="0" smtClean="0">
                    <a:latin typeface="Times New Roman" pitchFamily="18" charset="0"/>
                    <a:cs typeface="Times New Roman" pitchFamily="18" charset="0"/>
                  </a:rPr>
                  <a:t>constructed</a:t>
                </a:r>
              </a:p>
              <a:p>
                <a:endParaRPr lang="en-US" altLang="zh-CN" sz="2000" b="1" dirty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Facial image is divided into local regions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  <a:cs typeface="Times New Roman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/>
                            <a:cs typeface="Times New Roman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b="0" i="1" smtClean="0">
                            <a:latin typeface="Cambria Math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/>
                        <a:cs typeface="Times New Roman" pitchFamily="18" charset="0"/>
                      </a:rPr>
                      <m:t>,</m:t>
                    </m:r>
                    <m:r>
                      <a:rPr lang="en-US" altLang="zh-CN" i="1">
                        <a:latin typeface="Cambria Math"/>
                        <a:cs typeface="Times New Roman" pitchFamily="18" charset="0"/>
                      </a:rPr>
                      <m:t>……</m:t>
                    </m:r>
                  </m:oMath>
                </a14:m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</a:p>
              <a:p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Then the </a:t>
                </a: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labels are summed up over each region to compute </a:t>
                </a:r>
                <a:r>
                  <a:rPr lang="en-US" altLang="zh-CN" dirty="0" smtClean="0">
                    <a:latin typeface="Times New Roman" pitchFamily="18" charset="0"/>
                    <a:cs typeface="Times New Roman" pitchFamily="18" charset="0"/>
                  </a:rPr>
                  <a:t>a histogram </a:t>
                </a:r>
                <a:r>
                  <a:rPr lang="en-US" altLang="zh-CN" dirty="0">
                    <a:latin typeface="Times New Roman" pitchFamily="18" charset="0"/>
                    <a:cs typeface="Times New Roman" pitchFamily="18" charset="0"/>
                  </a:rPr>
                  <a:t>for regional description</a:t>
                </a: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zh-CN" altLang="en-US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046106"/>
                <a:ext cx="8442960" cy="1631216"/>
              </a:xfrm>
              <a:prstGeom prst="rect">
                <a:avLst/>
              </a:prstGeom>
              <a:blipFill rotWithShape="1">
                <a:blip r:embed="rId5"/>
                <a:stretch>
                  <a:fillRect l="-722" t="-1873" b="-22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676400" y="4129503"/>
            <a:ext cx="844296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Step3: Global descriptor is constructed</a:t>
            </a:r>
          </a:p>
          <a:p>
            <a:endParaRPr lang="en-US" altLang="zh-CN" sz="2000" b="1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All the regional histograms are concatenated to form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global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histogram, which encodes both the appearance and 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the spatial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relations of facial regions.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224789"/>
      </p:ext>
    </p:extLst>
  </p:cSld>
  <p:clrMapOvr>
    <a:masterClrMapping/>
  </p:clrMapOvr>
  <p:transition spd="slow" advTm="634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Face Representation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74520" y="1325343"/>
            <a:ext cx="844296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Recognition System Based on Random Feature</a:t>
            </a:r>
          </a:p>
          <a:p>
            <a:endParaRPr lang="en-US" altLang="zh-CN" sz="28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150" y="1997959"/>
            <a:ext cx="8592329" cy="4447041"/>
          </a:xfrm>
          <a:prstGeom prst="rect">
            <a:avLst/>
          </a:prstGeom>
        </p:spPr>
      </p:pic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431444"/>
      </p:ext>
    </p:extLst>
  </p:cSld>
  <p:clrMapOvr>
    <a:masterClrMapping/>
  </p:clrMapOvr>
  <p:transition spd="slow" advTm="4247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6"/>
          <p:cNvSpPr/>
          <p:nvPr/>
        </p:nvSpPr>
        <p:spPr>
          <a:xfrm>
            <a:off x="4122287" y="1596123"/>
            <a:ext cx="3947427" cy="3947427"/>
          </a:xfrm>
          <a:prstGeom prst="ellipse">
            <a:avLst/>
          </a:prstGeom>
          <a:noFill/>
          <a:ln w="6350"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 dirty="0" smtClean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10347512" y="82206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13"/>
          <p:cNvCxnSpPr>
            <a:stCxn id="6" idx="6"/>
          </p:cNvCxnSpPr>
          <p:nvPr/>
        </p:nvCxnSpPr>
        <p:spPr>
          <a:xfrm>
            <a:off x="10491512" y="894060"/>
            <a:ext cx="175763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>
            <a:spLocks noChangeAspect="1"/>
          </p:cNvSpPr>
          <p:nvPr/>
        </p:nvSpPr>
        <p:spPr>
          <a:xfrm>
            <a:off x="6024000" y="547903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696472" y="82206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线连接符 11"/>
          <p:cNvCxnSpPr>
            <a:stCxn id="12" idx="2"/>
          </p:cNvCxnSpPr>
          <p:nvPr/>
        </p:nvCxnSpPr>
        <p:spPr>
          <a:xfrm flipH="1">
            <a:off x="-162811" y="894060"/>
            <a:ext cx="185928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>
            <a:spLocks noChangeAspect="1"/>
          </p:cNvSpPr>
          <p:nvPr/>
        </p:nvSpPr>
        <p:spPr>
          <a:xfrm>
            <a:off x="6024000" y="1524123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肘形连接符 22"/>
          <p:cNvCxnSpPr>
            <a:stCxn id="12" idx="6"/>
            <a:endCxn id="16" idx="0"/>
          </p:cNvCxnSpPr>
          <p:nvPr/>
        </p:nvCxnSpPr>
        <p:spPr>
          <a:xfrm>
            <a:off x="1840472" y="894060"/>
            <a:ext cx="4255528" cy="630063"/>
          </a:xfrm>
          <a:prstGeom prst="bentConnector2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1" idx="4"/>
            <a:endCxn id="6" idx="4"/>
          </p:cNvCxnSpPr>
          <p:nvPr/>
        </p:nvCxnSpPr>
        <p:spPr>
          <a:xfrm rot="5400000" flipH="1" flipV="1">
            <a:off x="5929268" y="1132792"/>
            <a:ext cx="4656976" cy="4323512"/>
          </a:xfrm>
          <a:prstGeom prst="bentConnector3">
            <a:avLst>
              <a:gd name="adj1" fmla="val -8999"/>
            </a:avLst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7732213" y="5515469"/>
            <a:ext cx="17710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41AAD5"/>
                </a:solidFill>
              </a:rPr>
              <a:t>CHAPTER</a:t>
            </a:r>
            <a:endParaRPr lang="zh-CN" altLang="en-US" sz="2800" dirty="0">
              <a:solidFill>
                <a:srgbClr val="41AAD5"/>
              </a:solidFill>
            </a:endParaRPr>
          </a:p>
        </p:txBody>
      </p:sp>
      <p:sp>
        <p:nvSpPr>
          <p:cNvPr id="20" name="文本框 12"/>
          <p:cNvSpPr txBox="1">
            <a:spLocks noChangeAspect="1"/>
          </p:cNvSpPr>
          <p:nvPr/>
        </p:nvSpPr>
        <p:spPr>
          <a:xfrm>
            <a:off x="5006295" y="2226186"/>
            <a:ext cx="1893661" cy="2520000"/>
          </a:xfrm>
          <a:custGeom>
            <a:avLst/>
            <a:gdLst/>
            <a:ahLst/>
            <a:cxnLst/>
            <a:rect l="l" t="t" r="r" b="b"/>
            <a:pathLst>
              <a:path w="1196411" h="1592131">
                <a:moveTo>
                  <a:pt x="697906" y="330966"/>
                </a:moveTo>
                <a:cubicBezTo>
                  <a:pt x="692424" y="343986"/>
                  <a:pt x="685572" y="361116"/>
                  <a:pt x="677349" y="382359"/>
                </a:cubicBezTo>
                <a:cubicBezTo>
                  <a:pt x="668441" y="404286"/>
                  <a:pt x="655422" y="428612"/>
                  <a:pt x="638291" y="455335"/>
                </a:cubicBezTo>
                <a:lnTo>
                  <a:pt x="280601" y="1006260"/>
                </a:lnTo>
                <a:lnTo>
                  <a:pt x="699962" y="1006260"/>
                </a:lnTo>
                <a:lnTo>
                  <a:pt x="699962" y="484115"/>
                </a:lnTo>
                <a:cubicBezTo>
                  <a:pt x="699962" y="439575"/>
                  <a:pt x="701332" y="388526"/>
                  <a:pt x="704073" y="330966"/>
                </a:cubicBezTo>
                <a:close/>
                <a:moveTo>
                  <a:pt x="672210" y="0"/>
                </a:moveTo>
                <a:lnTo>
                  <a:pt x="1003176" y="0"/>
                </a:lnTo>
                <a:lnTo>
                  <a:pt x="1003176" y="1006260"/>
                </a:lnTo>
                <a:lnTo>
                  <a:pt x="1196411" y="1006260"/>
                </a:lnTo>
                <a:lnTo>
                  <a:pt x="1196411" y="1244720"/>
                </a:lnTo>
                <a:lnTo>
                  <a:pt x="1003176" y="1244720"/>
                </a:lnTo>
                <a:lnTo>
                  <a:pt x="1003176" y="1592131"/>
                </a:lnTo>
                <a:lnTo>
                  <a:pt x="699962" y="1592131"/>
                </a:lnTo>
                <a:lnTo>
                  <a:pt x="699962" y="1244720"/>
                </a:lnTo>
                <a:lnTo>
                  <a:pt x="0" y="1244720"/>
                </a:lnTo>
                <a:lnTo>
                  <a:pt x="0" y="1032984"/>
                </a:lnTo>
                <a:close/>
              </a:path>
            </a:pathLst>
          </a:custGeom>
          <a:gradFill flip="none" rotWithShape="1">
            <a:gsLst>
              <a:gs pos="50000">
                <a:schemeClr val="bg1">
                  <a:lumMod val="8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132415"/>
      </p:ext>
    </p:extLst>
  </p:cSld>
  <p:clrMapOvr>
    <a:masterClrMapping/>
  </p:clrMapOvr>
  <p:transition spd="slow" advTm="4729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Experiments 4-1 </a:t>
            </a:r>
            <a:r>
              <a:rPr lang="en-US" altLang="zh-CN" b="1" dirty="0"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etup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687158" y="1927768"/>
            <a:ext cx="84429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latin typeface="Times New Roman" pitchFamily="18" charset="0"/>
                <a:cs typeface="Times New Roman" pitchFamily="18" charset="0"/>
              </a:rPr>
              <a:t>FERET database:</a:t>
            </a:r>
          </a:p>
          <a:p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6050" y="2492076"/>
            <a:ext cx="7458075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94463"/>
      </p:ext>
    </p:extLst>
  </p:cSld>
  <p:clrMapOvr>
    <a:masterClrMapping/>
  </p:clrMapOvr>
  <p:transition spd="slow" advTm="1907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Experiments 4-2 Parameters</a:t>
            </a:r>
            <a:endParaRPr lang="zh-CN" alt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14718" y="2232568"/>
            <a:ext cx="84429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There are some parameters that can be chosen to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optimize the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performance of the recognition system. These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include: </a:t>
            </a:r>
          </a:p>
          <a:p>
            <a:pPr algn="just"/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size of patch 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, </a:t>
            </a: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dimensionality of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random feature 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, </a:t>
            </a: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number of textons 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, </a:t>
            </a: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division of the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images.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150077"/>
      </p:ext>
    </p:extLst>
  </p:cSld>
  <p:clrMapOvr>
    <a:masterClrMapping/>
  </p:clrMapOvr>
  <p:transition spd="slow" advTm="19568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Experiments 4-2 Parameters</a:t>
            </a:r>
            <a:endParaRPr lang="zh-CN" alt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67000" y="1425113"/>
            <a:ext cx="84429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ü"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the size of patch 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the dimensionality of random feature 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, </a:t>
            </a:r>
          </a:p>
          <a:p>
            <a:pPr algn="just"/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232" y="5813467"/>
            <a:ext cx="5066665" cy="828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639" y="2517083"/>
            <a:ext cx="5066665" cy="3296384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97496"/>
      </p:ext>
    </p:extLst>
  </p:cSld>
  <p:clrMapOvr>
    <a:masterClrMapping/>
  </p:clrMapOvr>
  <p:transition spd="slow" advTm="24381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Experiments 4-2 Parameters</a:t>
            </a:r>
            <a:endParaRPr lang="zh-CN" alt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67000" y="1425113"/>
            <a:ext cx="84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ü"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the number of textons </a:t>
            </a:r>
            <a:r>
              <a:rPr lang="en-US" altLang="zh-CN" sz="2400" b="1" dirty="0" smtClean="0">
                <a:latin typeface="Times New Roman" pitchFamily="18" charset="0"/>
                <a:cs typeface="Times New Roman" pitchFamily="18" charset="0"/>
              </a:rPr>
              <a:t>K</a:t>
            </a:r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760" y="5635040"/>
            <a:ext cx="5440680" cy="1024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 descr="E:\出国\VCIP终稿\VCIP_Latex_Format\Kdup2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760" y="2129895"/>
            <a:ext cx="5440680" cy="3514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26375"/>
      </p:ext>
    </p:extLst>
  </p:cSld>
  <p:clrMapOvr>
    <a:masterClrMapping/>
  </p:clrMapOvr>
  <p:transition spd="slow" advTm="2544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Experiments 4-3 Robustness</a:t>
            </a:r>
            <a:endParaRPr lang="zh-CN" alt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68124" y="2020036"/>
            <a:ext cx="84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The proposed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RP approach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compared with LBP.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124" y="3086100"/>
            <a:ext cx="6874828" cy="2796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55667"/>
      </p:ext>
    </p:extLst>
  </p:cSld>
  <p:clrMapOvr>
    <a:masterClrMapping/>
  </p:clrMapOvr>
  <p:transition spd="slow" advTm="2002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Experiments </a:t>
            </a:r>
            <a:b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3200" b="1" dirty="0" smtClean="0">
                <a:latin typeface="Times New Roman" pitchFamily="18" charset="0"/>
                <a:cs typeface="Times New Roman" pitchFamily="18" charset="0"/>
              </a:rPr>
              <a:t>4-4 Robustness against noise</a:t>
            </a:r>
            <a:endParaRPr lang="zh-CN" alt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428" y="1376895"/>
            <a:ext cx="7003452" cy="34030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 descr="E:\出国\VCIP终稿\VCIP_Latex_Format\nois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428" y="4779981"/>
            <a:ext cx="7003452" cy="180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439253"/>
      </p:ext>
    </p:extLst>
  </p:cSld>
  <p:clrMapOvr>
    <a:masterClrMapping/>
  </p:clrMapOvr>
  <p:transition spd="slow" advTm="2749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直线连接符 43"/>
          <p:cNvCxnSpPr>
            <a:endCxn id="20" idx="0"/>
          </p:cNvCxnSpPr>
          <p:nvPr/>
        </p:nvCxnSpPr>
        <p:spPr>
          <a:xfrm flipH="1">
            <a:off x="6096000" y="-102637"/>
            <a:ext cx="1" cy="924697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/>
          <p:cNvCxnSpPr>
            <a:stCxn id="41" idx="6"/>
            <a:endCxn id="80" idx="3"/>
          </p:cNvCxnSpPr>
          <p:nvPr/>
        </p:nvCxnSpPr>
        <p:spPr>
          <a:xfrm flipV="1">
            <a:off x="4278443" y="4034657"/>
            <a:ext cx="975211" cy="46817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/>
          <p:cNvCxnSpPr>
            <a:stCxn id="80" idx="5"/>
            <a:endCxn id="23" idx="2"/>
          </p:cNvCxnSpPr>
          <p:nvPr/>
        </p:nvCxnSpPr>
        <p:spPr>
          <a:xfrm>
            <a:off x="6938347" y="4034657"/>
            <a:ext cx="638969" cy="388074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线连接符 49"/>
          <p:cNvCxnSpPr>
            <a:stCxn id="23" idx="7"/>
            <a:endCxn id="26" idx="3"/>
          </p:cNvCxnSpPr>
          <p:nvPr/>
        </p:nvCxnSpPr>
        <p:spPr>
          <a:xfrm flipV="1">
            <a:off x="8446352" y="3353661"/>
            <a:ext cx="353623" cy="70910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线连接符 51"/>
          <p:cNvCxnSpPr>
            <a:stCxn id="41" idx="1"/>
            <a:endCxn id="42" idx="5"/>
          </p:cNvCxnSpPr>
          <p:nvPr/>
        </p:nvCxnSpPr>
        <p:spPr>
          <a:xfrm flipH="1" flipV="1">
            <a:off x="2283103" y="3015665"/>
            <a:ext cx="870988" cy="1021442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7577316" y="3913661"/>
            <a:ext cx="1018139" cy="1018139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6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rPr>
              <a:t>3</a:t>
            </a:r>
            <a:endParaRPr kumimoji="1" lang="zh-CN" altLang="en-US" sz="66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8619356" y="2300935"/>
            <a:ext cx="1233345" cy="1233345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8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rPr>
              <a:t>4</a:t>
            </a:r>
            <a:endParaRPr kumimoji="1"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2961183" y="3844199"/>
            <a:ext cx="1317260" cy="1317260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88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rPr>
              <a:t>2</a:t>
            </a:r>
            <a:endParaRPr kumimoji="1" lang="zh-CN" altLang="en-US" sz="88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40" name="组 39"/>
          <p:cNvGrpSpPr/>
          <p:nvPr/>
        </p:nvGrpSpPr>
        <p:grpSpPr>
          <a:xfrm>
            <a:off x="5081236" y="2205913"/>
            <a:ext cx="2029530" cy="1968382"/>
            <a:chOff x="4930993" y="2157786"/>
            <a:chExt cx="2186015" cy="2120152"/>
          </a:xfrm>
        </p:grpSpPr>
        <p:sp>
          <p:nvSpPr>
            <p:cNvPr id="25" name="椭圆 24"/>
            <p:cNvSpPr/>
            <p:nvPr/>
          </p:nvSpPr>
          <p:spPr>
            <a:xfrm>
              <a:off x="4963924" y="2157786"/>
              <a:ext cx="2120152" cy="2120152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80000"/>
                    <a:lumMod val="95000"/>
                  </a:schemeClr>
                </a:gs>
                <a:gs pos="0">
                  <a:schemeClr val="bg1">
                    <a:lumMod val="100000"/>
                  </a:schemeClr>
                </a:gs>
                <a:gs pos="100000">
                  <a:srgbClr val="BFBFBF">
                    <a:alpha val="63922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13800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4930993" y="2890265"/>
              <a:ext cx="2186015" cy="696166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lvl="0" algn="ctr">
                <a:defRPr sz="8000">
                  <a:solidFill>
                    <a:srgbClr val="41AAD5"/>
                  </a:solidFill>
                  <a:effectLst>
                    <a:innerShdw blurRad="63500" dist="50800" dir="16200000">
                      <a:prstClr val="black">
                        <a:alpha val="50000"/>
                      </a:prstClr>
                    </a:innerShdw>
                  </a:effectLst>
                  <a:latin typeface="Calibri" panose="020F0502020204030204"/>
                  <a:ea typeface="宋体" panose="02010600030101010101" pitchFamily="2" charset="-122"/>
                </a:defRPr>
              </a:lvl1pPr>
            </a:lstStyle>
            <a:p>
              <a:r>
                <a:rPr lang="en-US" altLang="zh-CN" sz="3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CONTENT</a:t>
              </a:r>
              <a:endParaRPr lang="zh-CN" altLang="en-US" sz="36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0" name="椭圆 19"/>
          <p:cNvSpPr>
            <a:spLocks noChangeAspect="1"/>
          </p:cNvSpPr>
          <p:nvPr/>
        </p:nvSpPr>
        <p:spPr>
          <a:xfrm>
            <a:off x="6024000" y="82206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线连接符 5"/>
          <p:cNvCxnSpPr>
            <a:stCxn id="20" idx="6"/>
          </p:cNvCxnSpPr>
          <p:nvPr/>
        </p:nvCxnSpPr>
        <p:spPr>
          <a:xfrm>
            <a:off x="6168000" y="894060"/>
            <a:ext cx="6136059" cy="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2597443" y="5229164"/>
            <a:ext cx="20447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Some Concepts</a:t>
            </a:r>
            <a:endParaRPr lang="zh-CN" altLang="en-US" sz="2800" dirty="0"/>
          </a:p>
        </p:txBody>
      </p:sp>
      <p:sp>
        <p:nvSpPr>
          <p:cNvPr id="59" name="文本框 58"/>
          <p:cNvSpPr txBox="1"/>
          <p:nvPr/>
        </p:nvSpPr>
        <p:spPr>
          <a:xfrm>
            <a:off x="2507334" y="2374245"/>
            <a:ext cx="20447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Abstract</a:t>
            </a:r>
            <a:endParaRPr lang="zh-CN" altLang="en-US" sz="2800" dirty="0"/>
          </a:p>
        </p:txBody>
      </p:sp>
      <p:sp>
        <p:nvSpPr>
          <p:cNvPr id="68" name="文本框 67"/>
          <p:cNvSpPr txBox="1"/>
          <p:nvPr/>
        </p:nvSpPr>
        <p:spPr>
          <a:xfrm>
            <a:off x="6743607" y="4981907"/>
            <a:ext cx="26855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/>
              <a:t>Face Representation</a:t>
            </a:r>
            <a:endParaRPr lang="zh-CN" altLang="en-US" sz="2800" dirty="0"/>
          </a:p>
        </p:txBody>
      </p:sp>
      <p:sp>
        <p:nvSpPr>
          <p:cNvPr id="69" name="文本框 68"/>
          <p:cNvSpPr txBox="1"/>
          <p:nvPr/>
        </p:nvSpPr>
        <p:spPr>
          <a:xfrm>
            <a:off x="9908688" y="2655997"/>
            <a:ext cx="21309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Experiments</a:t>
            </a:r>
            <a:endParaRPr lang="zh-CN" altLang="en-US" sz="2800" dirty="0"/>
          </a:p>
        </p:txBody>
      </p:sp>
      <p:sp>
        <p:nvSpPr>
          <p:cNvPr id="42" name="椭圆 41"/>
          <p:cNvSpPr/>
          <p:nvPr/>
        </p:nvSpPr>
        <p:spPr>
          <a:xfrm>
            <a:off x="1371436" y="2103998"/>
            <a:ext cx="1068084" cy="1068084"/>
          </a:xfrm>
          <a:prstGeom prst="ellipse">
            <a:avLst/>
          </a:prstGeom>
          <a:gradFill flip="none" rotWithShape="1">
            <a:gsLst>
              <a:gs pos="50000">
                <a:schemeClr val="bg1">
                  <a:alpha val="80000"/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660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rPr>
              <a:t>1</a:t>
            </a:r>
            <a:endParaRPr kumimoji="1" lang="zh-CN" altLang="en-US" sz="6600" dirty="0">
              <a:solidFill>
                <a:schemeClr val="tx1">
                  <a:lumMod val="65000"/>
                  <a:lumOff val="35000"/>
                </a:schemeClr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4904743" y="2001053"/>
            <a:ext cx="2382515" cy="2382515"/>
          </a:xfrm>
          <a:prstGeom prst="ellipse">
            <a:avLst/>
          </a:prstGeom>
          <a:noFill/>
          <a:ln w="6350"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 dirty="0" smtClean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>
            <a:stCxn id="20" idx="4"/>
            <a:endCxn id="80" idx="0"/>
          </p:cNvCxnSpPr>
          <p:nvPr/>
        </p:nvCxnSpPr>
        <p:spPr>
          <a:xfrm>
            <a:off x="6096000" y="966060"/>
            <a:ext cx="1" cy="103499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20048829"/>
      </p:ext>
    </p:extLst>
  </p:cSld>
  <p:clrMapOvr>
    <a:masterClrMapping/>
  </p:clrMapOvr>
  <p:transition spd="slow" advTm="695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3" grpId="0" animBg="1"/>
      <p:bldP spid="26" grpId="0" animBg="1"/>
      <p:bldP spid="41" grpId="0" animBg="1"/>
      <p:bldP spid="38" grpId="0"/>
      <p:bldP spid="59" grpId="0"/>
      <p:bldP spid="68" grpId="0"/>
      <p:bldP spid="69" grpId="0"/>
      <p:bldP spid="42" grpId="0" animBg="1"/>
      <p:bldP spid="8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Experiments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347" y="2224089"/>
            <a:ext cx="5107727" cy="3719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930" y="2239329"/>
            <a:ext cx="5047908" cy="3719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矩形 5"/>
          <p:cNvSpPr/>
          <p:nvPr/>
        </p:nvSpPr>
        <p:spPr>
          <a:xfrm>
            <a:off x="2235798" y="1540070"/>
            <a:ext cx="84429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The proposed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RP approach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is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compared with LBP and NRLBP.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241205"/>
      </p:ext>
    </p:extLst>
  </p:cSld>
  <p:clrMapOvr>
    <a:masterClrMapping/>
  </p:clrMapOvr>
  <p:transition spd="slow" advTm="1667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Experiments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270" y="1679266"/>
            <a:ext cx="9171885" cy="3671589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267500"/>
      </p:ext>
    </p:extLst>
  </p:cSld>
  <p:clrMapOvr>
    <a:masterClrMapping/>
  </p:clrMapOvr>
  <p:transition spd="slow" advTm="5530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>
            <a:spLocks noChangeAspect="1"/>
          </p:cNvSpPr>
          <p:nvPr/>
        </p:nvSpPr>
        <p:spPr>
          <a:xfrm>
            <a:off x="6024000" y="82206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线连接符 11"/>
          <p:cNvCxnSpPr>
            <a:stCxn id="2" idx="2"/>
          </p:cNvCxnSpPr>
          <p:nvPr/>
        </p:nvCxnSpPr>
        <p:spPr>
          <a:xfrm flipH="1">
            <a:off x="-162810" y="894060"/>
            <a:ext cx="6186810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6"/>
          <p:cNvSpPr/>
          <p:nvPr/>
        </p:nvSpPr>
        <p:spPr>
          <a:xfrm>
            <a:off x="4327266" y="2136708"/>
            <a:ext cx="3537469" cy="3537469"/>
          </a:xfrm>
          <a:prstGeom prst="ellipse">
            <a:avLst/>
          </a:prstGeom>
          <a:noFill/>
          <a:ln w="6350"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 dirty="0" smtClean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4982214" y="3335639"/>
            <a:ext cx="2334247" cy="848501"/>
          </a:xfrm>
          <a:custGeom>
            <a:avLst/>
            <a:gdLst/>
            <a:ahLst/>
            <a:cxnLst/>
            <a:rect l="l" t="t" r="r" b="b"/>
            <a:pathLst>
              <a:path w="1902619" h="691604">
                <a:moveTo>
                  <a:pt x="1442740" y="120551"/>
                </a:moveTo>
                <a:lnTo>
                  <a:pt x="1442740" y="571053"/>
                </a:lnTo>
                <a:lnTo>
                  <a:pt x="1523107" y="571053"/>
                </a:lnTo>
                <a:cubicBezTo>
                  <a:pt x="1593056" y="571053"/>
                  <a:pt x="1647974" y="550217"/>
                  <a:pt x="1687860" y="508546"/>
                </a:cubicBezTo>
                <a:cubicBezTo>
                  <a:pt x="1727746" y="466874"/>
                  <a:pt x="1747689" y="410468"/>
                  <a:pt x="1747689" y="339328"/>
                </a:cubicBezTo>
                <a:cubicBezTo>
                  <a:pt x="1747689" y="270569"/>
                  <a:pt x="1726853" y="216917"/>
                  <a:pt x="1685181" y="178370"/>
                </a:cubicBezTo>
                <a:cubicBezTo>
                  <a:pt x="1643509" y="139824"/>
                  <a:pt x="1589335" y="120551"/>
                  <a:pt x="1522660" y="120551"/>
                </a:cubicBezTo>
                <a:close/>
                <a:moveTo>
                  <a:pt x="1295400" y="0"/>
                </a:moveTo>
                <a:lnTo>
                  <a:pt x="1534269" y="0"/>
                </a:lnTo>
                <a:cubicBezTo>
                  <a:pt x="1779835" y="0"/>
                  <a:pt x="1902619" y="112365"/>
                  <a:pt x="1902619" y="337096"/>
                </a:cubicBezTo>
                <a:cubicBezTo>
                  <a:pt x="1902619" y="443954"/>
                  <a:pt x="1868239" y="529754"/>
                  <a:pt x="1799481" y="594494"/>
                </a:cubicBezTo>
                <a:cubicBezTo>
                  <a:pt x="1730722" y="659234"/>
                  <a:pt x="1642021" y="691604"/>
                  <a:pt x="1533376" y="691604"/>
                </a:cubicBezTo>
                <a:lnTo>
                  <a:pt x="1295400" y="691604"/>
                </a:lnTo>
                <a:close/>
                <a:moveTo>
                  <a:pt x="523875" y="0"/>
                </a:moveTo>
                <a:lnTo>
                  <a:pt x="684609" y="0"/>
                </a:lnTo>
                <a:lnTo>
                  <a:pt x="966787" y="434876"/>
                </a:lnTo>
                <a:cubicBezTo>
                  <a:pt x="985540" y="463748"/>
                  <a:pt x="997000" y="482054"/>
                  <a:pt x="1001167" y="489793"/>
                </a:cubicBezTo>
                <a:lnTo>
                  <a:pt x="1003399" y="489793"/>
                </a:lnTo>
                <a:cubicBezTo>
                  <a:pt x="1000423" y="473124"/>
                  <a:pt x="998934" y="441275"/>
                  <a:pt x="998934" y="394246"/>
                </a:cubicBezTo>
                <a:lnTo>
                  <a:pt x="998934" y="0"/>
                </a:lnTo>
                <a:lnTo>
                  <a:pt x="1138684" y="0"/>
                </a:lnTo>
                <a:lnTo>
                  <a:pt x="1138684" y="691604"/>
                </a:lnTo>
                <a:lnTo>
                  <a:pt x="987772" y="691604"/>
                </a:lnTo>
                <a:lnTo>
                  <a:pt x="694878" y="244227"/>
                </a:lnTo>
                <a:cubicBezTo>
                  <a:pt x="679698" y="221010"/>
                  <a:pt x="668685" y="202257"/>
                  <a:pt x="661838" y="187970"/>
                </a:cubicBezTo>
                <a:lnTo>
                  <a:pt x="659606" y="187970"/>
                </a:lnTo>
                <a:cubicBezTo>
                  <a:pt x="662285" y="211782"/>
                  <a:pt x="663624" y="248543"/>
                  <a:pt x="663624" y="298251"/>
                </a:cubicBezTo>
                <a:lnTo>
                  <a:pt x="663624" y="691604"/>
                </a:lnTo>
                <a:lnTo>
                  <a:pt x="523875" y="691604"/>
                </a:lnTo>
                <a:close/>
                <a:moveTo>
                  <a:pt x="0" y="0"/>
                </a:moveTo>
                <a:lnTo>
                  <a:pt x="393353" y="0"/>
                </a:lnTo>
                <a:lnTo>
                  <a:pt x="393353" y="120551"/>
                </a:lnTo>
                <a:lnTo>
                  <a:pt x="147340" y="120551"/>
                </a:lnTo>
                <a:lnTo>
                  <a:pt x="147340" y="283517"/>
                </a:lnTo>
                <a:lnTo>
                  <a:pt x="375940" y="283517"/>
                </a:lnTo>
                <a:lnTo>
                  <a:pt x="375940" y="403622"/>
                </a:lnTo>
                <a:lnTo>
                  <a:pt x="147340" y="403622"/>
                </a:lnTo>
                <a:lnTo>
                  <a:pt x="147340" y="571053"/>
                </a:lnTo>
                <a:lnTo>
                  <a:pt x="409426" y="571053"/>
                </a:lnTo>
                <a:lnTo>
                  <a:pt x="409426" y="691604"/>
                </a:lnTo>
                <a:lnTo>
                  <a:pt x="0" y="691604"/>
                </a:lnTo>
                <a:close/>
              </a:path>
            </a:pathLst>
          </a:custGeom>
          <a:gradFill flip="none" rotWithShape="1">
            <a:gsLst>
              <a:gs pos="50000">
                <a:schemeClr val="bg1">
                  <a:lumMod val="8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 dirty="0" smtClean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/>
        </p:nvSpPr>
        <p:spPr>
          <a:xfrm>
            <a:off x="6024000" y="2064709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8" idx="0"/>
            <a:endCxn id="2" idx="4"/>
          </p:cNvCxnSpPr>
          <p:nvPr/>
        </p:nvCxnSpPr>
        <p:spPr>
          <a:xfrm flipV="1">
            <a:off x="6096000" y="966060"/>
            <a:ext cx="0" cy="109864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/>
          <p:cNvSpPr>
            <a:spLocks noChangeAspect="1"/>
          </p:cNvSpPr>
          <p:nvPr/>
        </p:nvSpPr>
        <p:spPr>
          <a:xfrm>
            <a:off x="7698964" y="3244977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>
            <a:spLocks noChangeAspect="1"/>
          </p:cNvSpPr>
          <p:nvPr/>
        </p:nvSpPr>
        <p:spPr>
          <a:xfrm>
            <a:off x="5025917" y="5311071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209664"/>
      </p:ext>
    </p:extLst>
  </p:cSld>
  <p:clrMapOvr>
    <a:masterClrMapping/>
  </p:clrMapOvr>
  <p:transition spd="slow" advTm="11594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 animBg="1"/>
      <p:bldP spid="7" grpId="0" animBg="1"/>
      <p:bldP spid="8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6"/>
          <p:cNvSpPr/>
          <p:nvPr/>
        </p:nvSpPr>
        <p:spPr>
          <a:xfrm>
            <a:off x="4122287" y="1596123"/>
            <a:ext cx="3947427" cy="3947427"/>
          </a:xfrm>
          <a:prstGeom prst="ellipse">
            <a:avLst/>
          </a:prstGeom>
          <a:noFill/>
          <a:ln w="6350"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 dirty="0" smtClean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10347512" y="82206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13"/>
          <p:cNvCxnSpPr>
            <a:stCxn id="6" idx="6"/>
          </p:cNvCxnSpPr>
          <p:nvPr/>
        </p:nvCxnSpPr>
        <p:spPr>
          <a:xfrm>
            <a:off x="10491512" y="894060"/>
            <a:ext cx="175763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>
            <a:spLocks noChangeAspect="1"/>
          </p:cNvSpPr>
          <p:nvPr/>
        </p:nvSpPr>
        <p:spPr>
          <a:xfrm>
            <a:off x="4512006" y="475783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696472" y="82206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线连接符 11"/>
          <p:cNvCxnSpPr>
            <a:stCxn id="12" idx="2"/>
          </p:cNvCxnSpPr>
          <p:nvPr/>
        </p:nvCxnSpPr>
        <p:spPr>
          <a:xfrm flipH="1">
            <a:off x="-162811" y="894060"/>
            <a:ext cx="185928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>
            <a:spLocks noChangeAspect="1"/>
          </p:cNvSpPr>
          <p:nvPr/>
        </p:nvSpPr>
        <p:spPr>
          <a:xfrm>
            <a:off x="7477717" y="216583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肘形连接符 22"/>
          <p:cNvCxnSpPr>
            <a:stCxn id="12" idx="4"/>
            <a:endCxn id="11" idx="2"/>
          </p:cNvCxnSpPr>
          <p:nvPr/>
        </p:nvCxnSpPr>
        <p:spPr>
          <a:xfrm rot="16200000" flipH="1">
            <a:off x="1208351" y="1526181"/>
            <a:ext cx="3863776" cy="2743534"/>
          </a:xfrm>
          <a:prstGeom prst="bentConnector2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6" idx="6"/>
            <a:endCxn id="6" idx="4"/>
          </p:cNvCxnSpPr>
          <p:nvPr/>
        </p:nvCxnSpPr>
        <p:spPr>
          <a:xfrm flipV="1">
            <a:off x="7621717" y="966060"/>
            <a:ext cx="2797795" cy="1271776"/>
          </a:xfrm>
          <a:prstGeom prst="bentConnector2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152297" y="4306616"/>
            <a:ext cx="17710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41AAD5"/>
                </a:solidFill>
              </a:rPr>
              <a:t>CHAPTER</a:t>
            </a:r>
            <a:endParaRPr lang="zh-CN" altLang="en-US" sz="2800" dirty="0">
              <a:solidFill>
                <a:srgbClr val="41AAD5"/>
              </a:solidFill>
            </a:endParaRPr>
          </a:p>
        </p:txBody>
      </p:sp>
      <p:sp>
        <p:nvSpPr>
          <p:cNvPr id="15" name="任意多边形 14"/>
          <p:cNvSpPr>
            <a:spLocks noChangeAspect="1"/>
          </p:cNvSpPr>
          <p:nvPr/>
        </p:nvSpPr>
        <p:spPr>
          <a:xfrm>
            <a:off x="5333725" y="2237836"/>
            <a:ext cx="1560610" cy="2520000"/>
          </a:xfrm>
          <a:custGeom>
            <a:avLst/>
            <a:gdLst/>
            <a:ahLst/>
            <a:cxnLst/>
            <a:rect l="l" t="t" r="r" b="b"/>
            <a:pathLst>
              <a:path w="1003176" h="1619882">
                <a:moveTo>
                  <a:pt x="673238" y="0"/>
                </a:moveTo>
                <a:lnTo>
                  <a:pt x="673238" y="1355726"/>
                </a:lnTo>
                <a:lnTo>
                  <a:pt x="1003176" y="1355726"/>
                </a:lnTo>
                <a:lnTo>
                  <a:pt x="1003176" y="1619882"/>
                </a:lnTo>
                <a:lnTo>
                  <a:pt x="9251" y="1619882"/>
                </a:lnTo>
                <a:lnTo>
                  <a:pt x="9251" y="1355726"/>
                </a:lnTo>
                <a:lnTo>
                  <a:pt x="341244" y="1355726"/>
                </a:lnTo>
                <a:lnTo>
                  <a:pt x="341244" y="337133"/>
                </a:lnTo>
                <a:lnTo>
                  <a:pt x="0" y="414221"/>
                </a:lnTo>
                <a:lnTo>
                  <a:pt x="0" y="141842"/>
                </a:lnTo>
                <a:close/>
              </a:path>
            </a:pathLst>
          </a:custGeom>
          <a:gradFill flip="none" rotWithShape="1">
            <a:gsLst>
              <a:gs pos="50000">
                <a:schemeClr val="bg1">
                  <a:lumMod val="8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 dirty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36846"/>
      </p:ext>
    </p:extLst>
  </p:cSld>
  <p:clrMapOvr>
    <a:masterClrMapping/>
  </p:clrMapOvr>
  <p:transition spd="slow" advTm="16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Abstract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001351" y="1690946"/>
            <a:ext cx="663777" cy="664204"/>
            <a:chOff x="3048000" y="2237014"/>
            <a:chExt cx="816078" cy="816078"/>
          </a:xfrm>
        </p:grpSpPr>
        <p:sp>
          <p:nvSpPr>
            <p:cNvPr id="15" name="椭圆 14"/>
            <p:cNvSpPr/>
            <p:nvPr/>
          </p:nvSpPr>
          <p:spPr>
            <a:xfrm>
              <a:off x="3048000" y="2237014"/>
              <a:ext cx="816078" cy="816078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80000"/>
                    <a:lumMod val="95000"/>
                  </a:schemeClr>
                </a:gs>
                <a:gs pos="0">
                  <a:schemeClr val="bg1">
                    <a:lumMod val="100000"/>
                  </a:schemeClr>
                </a:gs>
                <a:gs pos="100000">
                  <a:srgbClr val="BFBFBF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9600" dirty="0" smtClean="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7" name="KSO_Shape"/>
            <p:cNvSpPr>
              <a:spLocks/>
            </p:cNvSpPr>
            <p:nvPr/>
          </p:nvSpPr>
          <p:spPr bwMode="auto">
            <a:xfrm>
              <a:off x="3200301" y="2388888"/>
              <a:ext cx="511476" cy="512330"/>
            </a:xfrm>
            <a:custGeom>
              <a:avLst/>
              <a:gdLst>
                <a:gd name="T0" fmla="*/ 2147483646 w 4408"/>
                <a:gd name="T1" fmla="*/ 2147483646 h 4408"/>
                <a:gd name="T2" fmla="*/ 2147483646 w 4408"/>
                <a:gd name="T3" fmla="*/ 2147483646 h 4408"/>
                <a:gd name="T4" fmla="*/ 2147483646 w 4408"/>
                <a:gd name="T5" fmla="*/ 2147483646 h 4408"/>
                <a:gd name="T6" fmla="*/ 2147483646 w 4408"/>
                <a:gd name="T7" fmla="*/ 2147483646 h 4408"/>
                <a:gd name="T8" fmla="*/ 2147483646 w 4408"/>
                <a:gd name="T9" fmla="*/ 2147483646 h 4408"/>
                <a:gd name="T10" fmla="*/ 2147483646 w 4408"/>
                <a:gd name="T11" fmla="*/ 2147483646 h 4408"/>
                <a:gd name="T12" fmla="*/ 2147483646 w 4408"/>
                <a:gd name="T13" fmla="*/ 2147483646 h 4408"/>
                <a:gd name="T14" fmla="*/ 2147483646 w 4408"/>
                <a:gd name="T15" fmla="*/ 2147483646 h 4408"/>
                <a:gd name="T16" fmla="*/ 2147483646 w 4408"/>
                <a:gd name="T17" fmla="*/ 2147483646 h 4408"/>
                <a:gd name="T18" fmla="*/ 2147483646 w 4408"/>
                <a:gd name="T19" fmla="*/ 2147483646 h 4408"/>
                <a:gd name="T20" fmla="*/ 2147483646 w 4408"/>
                <a:gd name="T21" fmla="*/ 564979005 h 4408"/>
                <a:gd name="T22" fmla="*/ 2147483646 w 4408"/>
                <a:gd name="T23" fmla="*/ 2147483646 h 4408"/>
                <a:gd name="T24" fmla="*/ 2147483646 w 4408"/>
                <a:gd name="T25" fmla="*/ 2147483646 h 4408"/>
                <a:gd name="T26" fmla="*/ 2147483646 w 4408"/>
                <a:gd name="T27" fmla="*/ 2147483646 h 4408"/>
                <a:gd name="T28" fmla="*/ 2147483646 w 4408"/>
                <a:gd name="T29" fmla="*/ 2147483646 h 4408"/>
                <a:gd name="T30" fmla="*/ 2147483646 w 4408"/>
                <a:gd name="T31" fmla="*/ 2147483646 h 4408"/>
                <a:gd name="T32" fmla="*/ 2147483646 w 4408"/>
                <a:gd name="T33" fmla="*/ 2147483646 h 4408"/>
                <a:gd name="T34" fmla="*/ 2147483646 w 4408"/>
                <a:gd name="T35" fmla="*/ 2147483646 h 4408"/>
                <a:gd name="T36" fmla="*/ 2147483646 w 4408"/>
                <a:gd name="T37" fmla="*/ 2147483646 h 4408"/>
                <a:gd name="T38" fmla="*/ 2147483646 w 4408"/>
                <a:gd name="T39" fmla="*/ 2147483646 h 4408"/>
                <a:gd name="T40" fmla="*/ 2147483646 w 4408"/>
                <a:gd name="T41" fmla="*/ 2147483646 h 4408"/>
                <a:gd name="T42" fmla="*/ 2147483646 w 4408"/>
                <a:gd name="T43" fmla="*/ 2147483646 h 4408"/>
                <a:gd name="T44" fmla="*/ 642768528 w 4408"/>
                <a:gd name="T45" fmla="*/ 2147483646 h 4408"/>
                <a:gd name="T46" fmla="*/ 2147483646 w 4408"/>
                <a:gd name="T47" fmla="*/ 2147483646 h 4408"/>
                <a:gd name="T48" fmla="*/ 2147483646 w 4408"/>
                <a:gd name="T49" fmla="*/ 2147483646 h 4408"/>
                <a:gd name="T50" fmla="*/ 2147483646 w 4408"/>
                <a:gd name="T51" fmla="*/ 2147483646 h 4408"/>
                <a:gd name="T52" fmla="*/ 2147483646 w 4408"/>
                <a:gd name="T53" fmla="*/ 2147483646 h 4408"/>
                <a:gd name="T54" fmla="*/ 2147483646 w 4408"/>
                <a:gd name="T55" fmla="*/ 2147483646 h 4408"/>
                <a:gd name="T56" fmla="*/ 2147483646 w 4408"/>
                <a:gd name="T57" fmla="*/ 2147483646 h 4408"/>
                <a:gd name="T58" fmla="*/ 2147483646 w 4408"/>
                <a:gd name="T59" fmla="*/ 2147483646 h 4408"/>
                <a:gd name="T60" fmla="*/ 2147483646 w 4408"/>
                <a:gd name="T61" fmla="*/ 2147483646 h 4408"/>
                <a:gd name="T62" fmla="*/ 2147483646 w 4408"/>
                <a:gd name="T63" fmla="*/ 2147483646 h 4408"/>
                <a:gd name="T64" fmla="*/ 2147483646 w 4408"/>
                <a:gd name="T65" fmla="*/ 2147483646 h 4408"/>
                <a:gd name="T66" fmla="*/ 2147483646 w 4408"/>
                <a:gd name="T67" fmla="*/ 2147483646 h 4408"/>
                <a:gd name="T68" fmla="*/ 2147483646 w 4408"/>
                <a:gd name="T69" fmla="*/ 2147483646 h 4408"/>
                <a:gd name="T70" fmla="*/ 2147483646 w 4408"/>
                <a:gd name="T71" fmla="*/ 2147483646 h 4408"/>
                <a:gd name="T72" fmla="*/ 2147483646 w 4408"/>
                <a:gd name="T73" fmla="*/ 2147483646 h 4408"/>
                <a:gd name="T74" fmla="*/ 2147483646 w 4408"/>
                <a:gd name="T75" fmla="*/ 2147483646 h 4408"/>
                <a:gd name="T76" fmla="*/ 2147483646 w 4408"/>
                <a:gd name="T77" fmla="*/ 2147483646 h 4408"/>
                <a:gd name="T78" fmla="*/ 2147483646 w 4408"/>
                <a:gd name="T79" fmla="*/ 2147483646 h 4408"/>
                <a:gd name="T80" fmla="*/ 2147483646 w 4408"/>
                <a:gd name="T81" fmla="*/ 2147483646 h 4408"/>
                <a:gd name="T82" fmla="*/ 2147483646 w 4408"/>
                <a:gd name="T83" fmla="*/ 2147483646 h 4408"/>
                <a:gd name="T84" fmla="*/ 2147483646 w 4408"/>
                <a:gd name="T85" fmla="*/ 2147483646 h 4408"/>
                <a:gd name="T86" fmla="*/ 2147483646 w 4408"/>
                <a:gd name="T87" fmla="*/ 2147483646 h 4408"/>
                <a:gd name="T88" fmla="*/ 2147483646 w 4408"/>
                <a:gd name="T89" fmla="*/ 2147483646 h 4408"/>
                <a:gd name="T90" fmla="*/ 2147483646 w 4408"/>
                <a:gd name="T91" fmla="*/ 2147483646 h 4408"/>
                <a:gd name="T92" fmla="*/ 2147483646 w 4408"/>
                <a:gd name="T93" fmla="*/ 2147483646 h 4408"/>
                <a:gd name="T94" fmla="*/ 2147483646 w 4408"/>
                <a:gd name="T95" fmla="*/ 2147483646 h 4408"/>
                <a:gd name="T96" fmla="*/ 2147483646 w 4408"/>
                <a:gd name="T97" fmla="*/ 2147483646 h 4408"/>
                <a:gd name="T98" fmla="*/ 2147483646 w 4408"/>
                <a:gd name="T99" fmla="*/ 2147483646 h 4408"/>
                <a:gd name="T100" fmla="*/ 2147483646 w 4408"/>
                <a:gd name="T101" fmla="*/ 2147483646 h 4408"/>
                <a:gd name="T102" fmla="*/ 2147483646 w 4408"/>
                <a:gd name="T103" fmla="*/ 2147483646 h 4408"/>
                <a:gd name="T104" fmla="*/ 2147483646 w 4408"/>
                <a:gd name="T105" fmla="*/ 2147483646 h 4408"/>
                <a:gd name="T106" fmla="*/ 2147483646 w 4408"/>
                <a:gd name="T107" fmla="*/ 2147483646 h 4408"/>
                <a:gd name="T108" fmla="*/ 2147483646 w 4408"/>
                <a:gd name="T109" fmla="*/ 2147483646 h 4408"/>
                <a:gd name="T110" fmla="*/ 2147483646 w 4408"/>
                <a:gd name="T111" fmla="*/ 2147483646 h 4408"/>
                <a:gd name="T112" fmla="*/ 2147483646 w 4408"/>
                <a:gd name="T113" fmla="*/ 2147483646 h 4408"/>
                <a:gd name="T114" fmla="*/ 2147483646 w 4408"/>
                <a:gd name="T115" fmla="*/ 2147483646 h 4408"/>
                <a:gd name="T116" fmla="*/ 2147483646 w 4408"/>
                <a:gd name="T117" fmla="*/ 2147483646 h 440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408" h="4408">
                  <a:moveTo>
                    <a:pt x="4239" y="1864"/>
                  </a:moveTo>
                  <a:lnTo>
                    <a:pt x="4036" y="1864"/>
                  </a:lnTo>
                  <a:lnTo>
                    <a:pt x="4018" y="1864"/>
                  </a:lnTo>
                  <a:lnTo>
                    <a:pt x="4001" y="1861"/>
                  </a:lnTo>
                  <a:lnTo>
                    <a:pt x="3983" y="1857"/>
                  </a:lnTo>
                  <a:lnTo>
                    <a:pt x="3966" y="1852"/>
                  </a:lnTo>
                  <a:lnTo>
                    <a:pt x="3949" y="1845"/>
                  </a:lnTo>
                  <a:lnTo>
                    <a:pt x="3933" y="1837"/>
                  </a:lnTo>
                  <a:lnTo>
                    <a:pt x="3916" y="1828"/>
                  </a:lnTo>
                  <a:lnTo>
                    <a:pt x="3901" y="1818"/>
                  </a:lnTo>
                  <a:lnTo>
                    <a:pt x="3887" y="1806"/>
                  </a:lnTo>
                  <a:lnTo>
                    <a:pt x="3873" y="1793"/>
                  </a:lnTo>
                  <a:lnTo>
                    <a:pt x="3861" y="1780"/>
                  </a:lnTo>
                  <a:lnTo>
                    <a:pt x="3848" y="1766"/>
                  </a:lnTo>
                  <a:lnTo>
                    <a:pt x="3838" y="1751"/>
                  </a:lnTo>
                  <a:lnTo>
                    <a:pt x="3829" y="1736"/>
                  </a:lnTo>
                  <a:lnTo>
                    <a:pt x="3822" y="1719"/>
                  </a:lnTo>
                  <a:lnTo>
                    <a:pt x="3816" y="1703"/>
                  </a:lnTo>
                  <a:lnTo>
                    <a:pt x="3699" y="1419"/>
                  </a:lnTo>
                  <a:lnTo>
                    <a:pt x="3691" y="1403"/>
                  </a:lnTo>
                  <a:lnTo>
                    <a:pt x="3685" y="1387"/>
                  </a:lnTo>
                  <a:lnTo>
                    <a:pt x="3680" y="1369"/>
                  </a:lnTo>
                  <a:lnTo>
                    <a:pt x="3677" y="1351"/>
                  </a:lnTo>
                  <a:lnTo>
                    <a:pt x="3675" y="1333"/>
                  </a:lnTo>
                  <a:lnTo>
                    <a:pt x="3675" y="1315"/>
                  </a:lnTo>
                  <a:lnTo>
                    <a:pt x="3675" y="1296"/>
                  </a:lnTo>
                  <a:lnTo>
                    <a:pt x="3678" y="1278"/>
                  </a:lnTo>
                  <a:lnTo>
                    <a:pt x="3681" y="1260"/>
                  </a:lnTo>
                  <a:lnTo>
                    <a:pt x="3685" y="1242"/>
                  </a:lnTo>
                  <a:lnTo>
                    <a:pt x="3691" y="1224"/>
                  </a:lnTo>
                  <a:lnTo>
                    <a:pt x="3698" y="1208"/>
                  </a:lnTo>
                  <a:lnTo>
                    <a:pt x="3706" y="1192"/>
                  </a:lnTo>
                  <a:lnTo>
                    <a:pt x="3717" y="1177"/>
                  </a:lnTo>
                  <a:lnTo>
                    <a:pt x="3727" y="1162"/>
                  </a:lnTo>
                  <a:lnTo>
                    <a:pt x="3739" y="1149"/>
                  </a:lnTo>
                  <a:lnTo>
                    <a:pt x="3883" y="1005"/>
                  </a:lnTo>
                  <a:lnTo>
                    <a:pt x="3895" y="992"/>
                  </a:lnTo>
                  <a:lnTo>
                    <a:pt x="3904" y="979"/>
                  </a:lnTo>
                  <a:lnTo>
                    <a:pt x="3913" y="965"/>
                  </a:lnTo>
                  <a:lnTo>
                    <a:pt x="3920" y="949"/>
                  </a:lnTo>
                  <a:lnTo>
                    <a:pt x="3926" y="933"/>
                  </a:lnTo>
                  <a:lnTo>
                    <a:pt x="3930" y="918"/>
                  </a:lnTo>
                  <a:lnTo>
                    <a:pt x="3932" y="902"/>
                  </a:lnTo>
                  <a:lnTo>
                    <a:pt x="3933" y="886"/>
                  </a:lnTo>
                  <a:lnTo>
                    <a:pt x="3932" y="869"/>
                  </a:lnTo>
                  <a:lnTo>
                    <a:pt x="3930" y="853"/>
                  </a:lnTo>
                  <a:lnTo>
                    <a:pt x="3926" y="837"/>
                  </a:lnTo>
                  <a:lnTo>
                    <a:pt x="3920" y="822"/>
                  </a:lnTo>
                  <a:lnTo>
                    <a:pt x="3913" y="806"/>
                  </a:lnTo>
                  <a:lnTo>
                    <a:pt x="3904" y="792"/>
                  </a:lnTo>
                  <a:lnTo>
                    <a:pt x="3895" y="778"/>
                  </a:lnTo>
                  <a:lnTo>
                    <a:pt x="3883" y="765"/>
                  </a:lnTo>
                  <a:lnTo>
                    <a:pt x="3643" y="525"/>
                  </a:lnTo>
                  <a:lnTo>
                    <a:pt x="3630" y="514"/>
                  </a:lnTo>
                  <a:lnTo>
                    <a:pt x="3616" y="504"/>
                  </a:lnTo>
                  <a:lnTo>
                    <a:pt x="3602" y="495"/>
                  </a:lnTo>
                  <a:lnTo>
                    <a:pt x="3587" y="489"/>
                  </a:lnTo>
                  <a:lnTo>
                    <a:pt x="3572" y="483"/>
                  </a:lnTo>
                  <a:lnTo>
                    <a:pt x="3555" y="479"/>
                  </a:lnTo>
                  <a:lnTo>
                    <a:pt x="3539" y="477"/>
                  </a:lnTo>
                  <a:lnTo>
                    <a:pt x="3523" y="476"/>
                  </a:lnTo>
                  <a:lnTo>
                    <a:pt x="3507" y="477"/>
                  </a:lnTo>
                  <a:lnTo>
                    <a:pt x="3490" y="479"/>
                  </a:lnTo>
                  <a:lnTo>
                    <a:pt x="3474" y="483"/>
                  </a:lnTo>
                  <a:lnTo>
                    <a:pt x="3459" y="489"/>
                  </a:lnTo>
                  <a:lnTo>
                    <a:pt x="3444" y="495"/>
                  </a:lnTo>
                  <a:lnTo>
                    <a:pt x="3430" y="504"/>
                  </a:lnTo>
                  <a:lnTo>
                    <a:pt x="3415" y="514"/>
                  </a:lnTo>
                  <a:lnTo>
                    <a:pt x="3403" y="525"/>
                  </a:lnTo>
                  <a:lnTo>
                    <a:pt x="3259" y="669"/>
                  </a:lnTo>
                  <a:lnTo>
                    <a:pt x="3246" y="682"/>
                  </a:lnTo>
                  <a:lnTo>
                    <a:pt x="3232" y="692"/>
                  </a:lnTo>
                  <a:lnTo>
                    <a:pt x="3217" y="702"/>
                  </a:lnTo>
                  <a:lnTo>
                    <a:pt x="3200" y="710"/>
                  </a:lnTo>
                  <a:lnTo>
                    <a:pt x="3183" y="717"/>
                  </a:lnTo>
                  <a:lnTo>
                    <a:pt x="3166" y="723"/>
                  </a:lnTo>
                  <a:lnTo>
                    <a:pt x="3149" y="727"/>
                  </a:lnTo>
                  <a:lnTo>
                    <a:pt x="3130" y="731"/>
                  </a:lnTo>
                  <a:lnTo>
                    <a:pt x="3112" y="733"/>
                  </a:lnTo>
                  <a:lnTo>
                    <a:pt x="3093" y="733"/>
                  </a:lnTo>
                  <a:lnTo>
                    <a:pt x="3075" y="733"/>
                  </a:lnTo>
                  <a:lnTo>
                    <a:pt x="3056" y="731"/>
                  </a:lnTo>
                  <a:lnTo>
                    <a:pt x="3039" y="728"/>
                  </a:lnTo>
                  <a:lnTo>
                    <a:pt x="3022" y="723"/>
                  </a:lnTo>
                  <a:lnTo>
                    <a:pt x="3005" y="717"/>
                  </a:lnTo>
                  <a:lnTo>
                    <a:pt x="2989" y="710"/>
                  </a:lnTo>
                  <a:lnTo>
                    <a:pt x="2705" y="592"/>
                  </a:lnTo>
                  <a:lnTo>
                    <a:pt x="2689" y="587"/>
                  </a:lnTo>
                  <a:lnTo>
                    <a:pt x="2673" y="579"/>
                  </a:lnTo>
                  <a:lnTo>
                    <a:pt x="2658" y="570"/>
                  </a:lnTo>
                  <a:lnTo>
                    <a:pt x="2642" y="560"/>
                  </a:lnTo>
                  <a:lnTo>
                    <a:pt x="2628" y="549"/>
                  </a:lnTo>
                  <a:lnTo>
                    <a:pt x="2615" y="536"/>
                  </a:lnTo>
                  <a:lnTo>
                    <a:pt x="2603" y="522"/>
                  </a:lnTo>
                  <a:lnTo>
                    <a:pt x="2591" y="507"/>
                  </a:lnTo>
                  <a:lnTo>
                    <a:pt x="2581" y="492"/>
                  </a:lnTo>
                  <a:lnTo>
                    <a:pt x="2571" y="476"/>
                  </a:lnTo>
                  <a:lnTo>
                    <a:pt x="2563" y="460"/>
                  </a:lnTo>
                  <a:lnTo>
                    <a:pt x="2556" y="442"/>
                  </a:lnTo>
                  <a:lnTo>
                    <a:pt x="2551" y="425"/>
                  </a:lnTo>
                  <a:lnTo>
                    <a:pt x="2547" y="408"/>
                  </a:lnTo>
                  <a:lnTo>
                    <a:pt x="2544" y="391"/>
                  </a:lnTo>
                  <a:lnTo>
                    <a:pt x="2543" y="373"/>
                  </a:lnTo>
                  <a:lnTo>
                    <a:pt x="2543" y="169"/>
                  </a:lnTo>
                  <a:lnTo>
                    <a:pt x="2543" y="152"/>
                  </a:lnTo>
                  <a:lnTo>
                    <a:pt x="2540" y="135"/>
                  </a:lnTo>
                  <a:lnTo>
                    <a:pt x="2536" y="119"/>
                  </a:lnTo>
                  <a:lnTo>
                    <a:pt x="2530" y="103"/>
                  </a:lnTo>
                  <a:lnTo>
                    <a:pt x="2523" y="88"/>
                  </a:lnTo>
                  <a:lnTo>
                    <a:pt x="2515" y="75"/>
                  </a:lnTo>
                  <a:lnTo>
                    <a:pt x="2505" y="62"/>
                  </a:lnTo>
                  <a:lnTo>
                    <a:pt x="2493" y="50"/>
                  </a:lnTo>
                  <a:lnTo>
                    <a:pt x="2481" y="39"/>
                  </a:lnTo>
                  <a:lnTo>
                    <a:pt x="2469" y="28"/>
                  </a:lnTo>
                  <a:lnTo>
                    <a:pt x="2455" y="20"/>
                  </a:lnTo>
                  <a:lnTo>
                    <a:pt x="2440" y="13"/>
                  </a:lnTo>
                  <a:lnTo>
                    <a:pt x="2424" y="7"/>
                  </a:lnTo>
                  <a:lnTo>
                    <a:pt x="2408" y="3"/>
                  </a:lnTo>
                  <a:lnTo>
                    <a:pt x="2391" y="1"/>
                  </a:lnTo>
                  <a:lnTo>
                    <a:pt x="2374" y="0"/>
                  </a:lnTo>
                  <a:lnTo>
                    <a:pt x="2035" y="0"/>
                  </a:lnTo>
                  <a:lnTo>
                    <a:pt x="2018" y="1"/>
                  </a:lnTo>
                  <a:lnTo>
                    <a:pt x="2001" y="3"/>
                  </a:lnTo>
                  <a:lnTo>
                    <a:pt x="1985" y="7"/>
                  </a:lnTo>
                  <a:lnTo>
                    <a:pt x="1969" y="13"/>
                  </a:lnTo>
                  <a:lnTo>
                    <a:pt x="1955" y="20"/>
                  </a:lnTo>
                  <a:lnTo>
                    <a:pt x="1941" y="28"/>
                  </a:lnTo>
                  <a:lnTo>
                    <a:pt x="1927" y="39"/>
                  </a:lnTo>
                  <a:lnTo>
                    <a:pt x="1915" y="50"/>
                  </a:lnTo>
                  <a:lnTo>
                    <a:pt x="1904" y="62"/>
                  </a:lnTo>
                  <a:lnTo>
                    <a:pt x="1894" y="75"/>
                  </a:lnTo>
                  <a:lnTo>
                    <a:pt x="1886" y="88"/>
                  </a:lnTo>
                  <a:lnTo>
                    <a:pt x="1879" y="103"/>
                  </a:lnTo>
                  <a:lnTo>
                    <a:pt x="1873" y="119"/>
                  </a:lnTo>
                  <a:lnTo>
                    <a:pt x="1869" y="135"/>
                  </a:lnTo>
                  <a:lnTo>
                    <a:pt x="1867" y="152"/>
                  </a:lnTo>
                  <a:lnTo>
                    <a:pt x="1866" y="169"/>
                  </a:lnTo>
                  <a:lnTo>
                    <a:pt x="1866" y="373"/>
                  </a:lnTo>
                  <a:lnTo>
                    <a:pt x="1864" y="391"/>
                  </a:lnTo>
                  <a:lnTo>
                    <a:pt x="1861" y="408"/>
                  </a:lnTo>
                  <a:lnTo>
                    <a:pt x="1858" y="425"/>
                  </a:lnTo>
                  <a:lnTo>
                    <a:pt x="1852" y="442"/>
                  </a:lnTo>
                  <a:lnTo>
                    <a:pt x="1845" y="460"/>
                  </a:lnTo>
                  <a:lnTo>
                    <a:pt x="1837" y="476"/>
                  </a:lnTo>
                  <a:lnTo>
                    <a:pt x="1828" y="492"/>
                  </a:lnTo>
                  <a:lnTo>
                    <a:pt x="1818" y="507"/>
                  </a:lnTo>
                  <a:lnTo>
                    <a:pt x="1807" y="522"/>
                  </a:lnTo>
                  <a:lnTo>
                    <a:pt x="1793" y="536"/>
                  </a:lnTo>
                  <a:lnTo>
                    <a:pt x="1780" y="549"/>
                  </a:lnTo>
                  <a:lnTo>
                    <a:pt x="1766" y="560"/>
                  </a:lnTo>
                  <a:lnTo>
                    <a:pt x="1751" y="570"/>
                  </a:lnTo>
                  <a:lnTo>
                    <a:pt x="1736" y="579"/>
                  </a:lnTo>
                  <a:lnTo>
                    <a:pt x="1719" y="587"/>
                  </a:lnTo>
                  <a:lnTo>
                    <a:pt x="1703" y="592"/>
                  </a:lnTo>
                  <a:lnTo>
                    <a:pt x="1419" y="710"/>
                  </a:lnTo>
                  <a:lnTo>
                    <a:pt x="1404" y="717"/>
                  </a:lnTo>
                  <a:lnTo>
                    <a:pt x="1387" y="723"/>
                  </a:lnTo>
                  <a:lnTo>
                    <a:pt x="1370" y="728"/>
                  </a:lnTo>
                  <a:lnTo>
                    <a:pt x="1352" y="731"/>
                  </a:lnTo>
                  <a:lnTo>
                    <a:pt x="1334" y="733"/>
                  </a:lnTo>
                  <a:lnTo>
                    <a:pt x="1316" y="733"/>
                  </a:lnTo>
                  <a:lnTo>
                    <a:pt x="1297" y="733"/>
                  </a:lnTo>
                  <a:lnTo>
                    <a:pt x="1278" y="731"/>
                  </a:lnTo>
                  <a:lnTo>
                    <a:pt x="1261" y="727"/>
                  </a:lnTo>
                  <a:lnTo>
                    <a:pt x="1243" y="723"/>
                  </a:lnTo>
                  <a:lnTo>
                    <a:pt x="1225" y="717"/>
                  </a:lnTo>
                  <a:lnTo>
                    <a:pt x="1208" y="710"/>
                  </a:lnTo>
                  <a:lnTo>
                    <a:pt x="1193" y="702"/>
                  </a:lnTo>
                  <a:lnTo>
                    <a:pt x="1178" y="692"/>
                  </a:lnTo>
                  <a:lnTo>
                    <a:pt x="1164" y="682"/>
                  </a:lnTo>
                  <a:lnTo>
                    <a:pt x="1150" y="669"/>
                  </a:lnTo>
                  <a:lnTo>
                    <a:pt x="1005" y="525"/>
                  </a:lnTo>
                  <a:lnTo>
                    <a:pt x="993" y="514"/>
                  </a:lnTo>
                  <a:lnTo>
                    <a:pt x="979" y="504"/>
                  </a:lnTo>
                  <a:lnTo>
                    <a:pt x="965" y="495"/>
                  </a:lnTo>
                  <a:lnTo>
                    <a:pt x="950" y="489"/>
                  </a:lnTo>
                  <a:lnTo>
                    <a:pt x="934" y="483"/>
                  </a:lnTo>
                  <a:lnTo>
                    <a:pt x="918" y="479"/>
                  </a:lnTo>
                  <a:lnTo>
                    <a:pt x="902" y="477"/>
                  </a:lnTo>
                  <a:lnTo>
                    <a:pt x="886" y="476"/>
                  </a:lnTo>
                  <a:lnTo>
                    <a:pt x="869" y="477"/>
                  </a:lnTo>
                  <a:lnTo>
                    <a:pt x="853" y="479"/>
                  </a:lnTo>
                  <a:lnTo>
                    <a:pt x="837" y="483"/>
                  </a:lnTo>
                  <a:lnTo>
                    <a:pt x="822" y="489"/>
                  </a:lnTo>
                  <a:lnTo>
                    <a:pt x="807" y="495"/>
                  </a:lnTo>
                  <a:lnTo>
                    <a:pt x="792" y="504"/>
                  </a:lnTo>
                  <a:lnTo>
                    <a:pt x="779" y="514"/>
                  </a:lnTo>
                  <a:lnTo>
                    <a:pt x="766" y="525"/>
                  </a:lnTo>
                  <a:lnTo>
                    <a:pt x="527" y="765"/>
                  </a:lnTo>
                  <a:lnTo>
                    <a:pt x="514" y="778"/>
                  </a:lnTo>
                  <a:lnTo>
                    <a:pt x="504" y="792"/>
                  </a:lnTo>
                  <a:lnTo>
                    <a:pt x="496" y="806"/>
                  </a:lnTo>
                  <a:lnTo>
                    <a:pt x="489" y="822"/>
                  </a:lnTo>
                  <a:lnTo>
                    <a:pt x="484" y="837"/>
                  </a:lnTo>
                  <a:lnTo>
                    <a:pt x="480" y="853"/>
                  </a:lnTo>
                  <a:lnTo>
                    <a:pt x="477" y="869"/>
                  </a:lnTo>
                  <a:lnTo>
                    <a:pt x="477" y="886"/>
                  </a:lnTo>
                  <a:lnTo>
                    <a:pt x="477" y="902"/>
                  </a:lnTo>
                  <a:lnTo>
                    <a:pt x="480" y="918"/>
                  </a:lnTo>
                  <a:lnTo>
                    <a:pt x="484" y="933"/>
                  </a:lnTo>
                  <a:lnTo>
                    <a:pt x="489" y="949"/>
                  </a:lnTo>
                  <a:lnTo>
                    <a:pt x="496" y="965"/>
                  </a:lnTo>
                  <a:lnTo>
                    <a:pt x="504" y="979"/>
                  </a:lnTo>
                  <a:lnTo>
                    <a:pt x="514" y="992"/>
                  </a:lnTo>
                  <a:lnTo>
                    <a:pt x="527" y="1005"/>
                  </a:lnTo>
                  <a:lnTo>
                    <a:pt x="670" y="1149"/>
                  </a:lnTo>
                  <a:lnTo>
                    <a:pt x="682" y="1162"/>
                  </a:lnTo>
                  <a:lnTo>
                    <a:pt x="693" y="1177"/>
                  </a:lnTo>
                  <a:lnTo>
                    <a:pt x="702" y="1192"/>
                  </a:lnTo>
                  <a:lnTo>
                    <a:pt x="710" y="1208"/>
                  </a:lnTo>
                  <a:lnTo>
                    <a:pt x="717" y="1224"/>
                  </a:lnTo>
                  <a:lnTo>
                    <a:pt x="723" y="1242"/>
                  </a:lnTo>
                  <a:lnTo>
                    <a:pt x="728" y="1260"/>
                  </a:lnTo>
                  <a:lnTo>
                    <a:pt x="732" y="1278"/>
                  </a:lnTo>
                  <a:lnTo>
                    <a:pt x="734" y="1296"/>
                  </a:lnTo>
                  <a:lnTo>
                    <a:pt x="735" y="1315"/>
                  </a:lnTo>
                  <a:lnTo>
                    <a:pt x="734" y="1333"/>
                  </a:lnTo>
                  <a:lnTo>
                    <a:pt x="732" y="1351"/>
                  </a:lnTo>
                  <a:lnTo>
                    <a:pt x="728" y="1369"/>
                  </a:lnTo>
                  <a:lnTo>
                    <a:pt x="723" y="1387"/>
                  </a:lnTo>
                  <a:lnTo>
                    <a:pt x="717" y="1403"/>
                  </a:lnTo>
                  <a:lnTo>
                    <a:pt x="710" y="1419"/>
                  </a:lnTo>
                  <a:lnTo>
                    <a:pt x="594" y="1703"/>
                  </a:lnTo>
                  <a:lnTo>
                    <a:pt x="587" y="1719"/>
                  </a:lnTo>
                  <a:lnTo>
                    <a:pt x="579" y="1736"/>
                  </a:lnTo>
                  <a:lnTo>
                    <a:pt x="570" y="1751"/>
                  </a:lnTo>
                  <a:lnTo>
                    <a:pt x="560" y="1766"/>
                  </a:lnTo>
                  <a:lnTo>
                    <a:pt x="549" y="1780"/>
                  </a:lnTo>
                  <a:lnTo>
                    <a:pt x="536" y="1793"/>
                  </a:lnTo>
                  <a:lnTo>
                    <a:pt x="523" y="1806"/>
                  </a:lnTo>
                  <a:lnTo>
                    <a:pt x="508" y="1818"/>
                  </a:lnTo>
                  <a:lnTo>
                    <a:pt x="493" y="1828"/>
                  </a:lnTo>
                  <a:lnTo>
                    <a:pt x="477" y="1837"/>
                  </a:lnTo>
                  <a:lnTo>
                    <a:pt x="460" y="1845"/>
                  </a:lnTo>
                  <a:lnTo>
                    <a:pt x="443" y="1852"/>
                  </a:lnTo>
                  <a:lnTo>
                    <a:pt x="426" y="1857"/>
                  </a:lnTo>
                  <a:lnTo>
                    <a:pt x="409" y="1861"/>
                  </a:lnTo>
                  <a:lnTo>
                    <a:pt x="391" y="1864"/>
                  </a:lnTo>
                  <a:lnTo>
                    <a:pt x="373" y="1865"/>
                  </a:lnTo>
                  <a:lnTo>
                    <a:pt x="170" y="1864"/>
                  </a:lnTo>
                  <a:lnTo>
                    <a:pt x="152" y="1865"/>
                  </a:lnTo>
                  <a:lnTo>
                    <a:pt x="136" y="1868"/>
                  </a:lnTo>
                  <a:lnTo>
                    <a:pt x="120" y="1873"/>
                  </a:lnTo>
                  <a:lnTo>
                    <a:pt x="104" y="1879"/>
                  </a:lnTo>
                  <a:lnTo>
                    <a:pt x="89" y="1886"/>
                  </a:lnTo>
                  <a:lnTo>
                    <a:pt x="75" y="1894"/>
                  </a:lnTo>
                  <a:lnTo>
                    <a:pt x="62" y="1904"/>
                  </a:lnTo>
                  <a:lnTo>
                    <a:pt x="50" y="1915"/>
                  </a:lnTo>
                  <a:lnTo>
                    <a:pt x="39" y="1926"/>
                  </a:lnTo>
                  <a:lnTo>
                    <a:pt x="30" y="1939"/>
                  </a:lnTo>
                  <a:lnTo>
                    <a:pt x="20" y="1954"/>
                  </a:lnTo>
                  <a:lnTo>
                    <a:pt x="13" y="1969"/>
                  </a:lnTo>
                  <a:lnTo>
                    <a:pt x="8" y="1984"/>
                  </a:lnTo>
                  <a:lnTo>
                    <a:pt x="3" y="2000"/>
                  </a:lnTo>
                  <a:lnTo>
                    <a:pt x="1" y="2018"/>
                  </a:lnTo>
                  <a:lnTo>
                    <a:pt x="0" y="2035"/>
                  </a:lnTo>
                  <a:lnTo>
                    <a:pt x="0" y="2374"/>
                  </a:lnTo>
                  <a:lnTo>
                    <a:pt x="1" y="2391"/>
                  </a:lnTo>
                  <a:lnTo>
                    <a:pt x="3" y="2408"/>
                  </a:lnTo>
                  <a:lnTo>
                    <a:pt x="8" y="2424"/>
                  </a:lnTo>
                  <a:lnTo>
                    <a:pt x="13" y="2440"/>
                  </a:lnTo>
                  <a:lnTo>
                    <a:pt x="20" y="2454"/>
                  </a:lnTo>
                  <a:lnTo>
                    <a:pt x="30" y="2468"/>
                  </a:lnTo>
                  <a:lnTo>
                    <a:pt x="39" y="2481"/>
                  </a:lnTo>
                  <a:lnTo>
                    <a:pt x="50" y="2493"/>
                  </a:lnTo>
                  <a:lnTo>
                    <a:pt x="62" y="2504"/>
                  </a:lnTo>
                  <a:lnTo>
                    <a:pt x="75" y="2515"/>
                  </a:lnTo>
                  <a:lnTo>
                    <a:pt x="89" y="2523"/>
                  </a:lnTo>
                  <a:lnTo>
                    <a:pt x="104" y="2530"/>
                  </a:lnTo>
                  <a:lnTo>
                    <a:pt x="120" y="2536"/>
                  </a:lnTo>
                  <a:lnTo>
                    <a:pt x="136" y="2540"/>
                  </a:lnTo>
                  <a:lnTo>
                    <a:pt x="152" y="2542"/>
                  </a:lnTo>
                  <a:lnTo>
                    <a:pt x="170" y="2543"/>
                  </a:lnTo>
                  <a:lnTo>
                    <a:pt x="373" y="2543"/>
                  </a:lnTo>
                  <a:lnTo>
                    <a:pt x="391" y="2544"/>
                  </a:lnTo>
                  <a:lnTo>
                    <a:pt x="408" y="2547"/>
                  </a:lnTo>
                  <a:lnTo>
                    <a:pt x="426" y="2551"/>
                  </a:lnTo>
                  <a:lnTo>
                    <a:pt x="443" y="2556"/>
                  </a:lnTo>
                  <a:lnTo>
                    <a:pt x="460" y="2563"/>
                  </a:lnTo>
                  <a:lnTo>
                    <a:pt x="477" y="2571"/>
                  </a:lnTo>
                  <a:lnTo>
                    <a:pt x="492" y="2581"/>
                  </a:lnTo>
                  <a:lnTo>
                    <a:pt x="507" y="2591"/>
                  </a:lnTo>
                  <a:lnTo>
                    <a:pt x="523" y="2603"/>
                  </a:lnTo>
                  <a:lnTo>
                    <a:pt x="536" y="2615"/>
                  </a:lnTo>
                  <a:lnTo>
                    <a:pt x="549" y="2628"/>
                  </a:lnTo>
                  <a:lnTo>
                    <a:pt x="560" y="2642"/>
                  </a:lnTo>
                  <a:lnTo>
                    <a:pt x="570" y="2658"/>
                  </a:lnTo>
                  <a:lnTo>
                    <a:pt x="579" y="2673"/>
                  </a:lnTo>
                  <a:lnTo>
                    <a:pt x="586" y="2689"/>
                  </a:lnTo>
                  <a:lnTo>
                    <a:pt x="593" y="2705"/>
                  </a:lnTo>
                  <a:lnTo>
                    <a:pt x="710" y="2989"/>
                  </a:lnTo>
                  <a:lnTo>
                    <a:pt x="717" y="3006"/>
                  </a:lnTo>
                  <a:lnTo>
                    <a:pt x="723" y="3022"/>
                  </a:lnTo>
                  <a:lnTo>
                    <a:pt x="728" y="3039"/>
                  </a:lnTo>
                  <a:lnTo>
                    <a:pt x="732" y="3057"/>
                  </a:lnTo>
                  <a:lnTo>
                    <a:pt x="734" y="3075"/>
                  </a:lnTo>
                  <a:lnTo>
                    <a:pt x="735" y="3094"/>
                  </a:lnTo>
                  <a:lnTo>
                    <a:pt x="734" y="3112"/>
                  </a:lnTo>
                  <a:lnTo>
                    <a:pt x="732" y="3130"/>
                  </a:lnTo>
                  <a:lnTo>
                    <a:pt x="727" y="3149"/>
                  </a:lnTo>
                  <a:lnTo>
                    <a:pt x="723" y="3166"/>
                  </a:lnTo>
                  <a:lnTo>
                    <a:pt x="717" y="3184"/>
                  </a:lnTo>
                  <a:lnTo>
                    <a:pt x="710" y="3200"/>
                  </a:lnTo>
                  <a:lnTo>
                    <a:pt x="702" y="3217"/>
                  </a:lnTo>
                  <a:lnTo>
                    <a:pt x="693" y="3232"/>
                  </a:lnTo>
                  <a:lnTo>
                    <a:pt x="682" y="3246"/>
                  </a:lnTo>
                  <a:lnTo>
                    <a:pt x="670" y="3259"/>
                  </a:lnTo>
                  <a:lnTo>
                    <a:pt x="526" y="3403"/>
                  </a:lnTo>
                  <a:lnTo>
                    <a:pt x="514" y="3415"/>
                  </a:lnTo>
                  <a:lnTo>
                    <a:pt x="504" y="3430"/>
                  </a:lnTo>
                  <a:lnTo>
                    <a:pt x="496" y="3444"/>
                  </a:lnTo>
                  <a:lnTo>
                    <a:pt x="489" y="3459"/>
                  </a:lnTo>
                  <a:lnTo>
                    <a:pt x="483" y="3474"/>
                  </a:lnTo>
                  <a:lnTo>
                    <a:pt x="480" y="3490"/>
                  </a:lnTo>
                  <a:lnTo>
                    <a:pt x="477" y="3507"/>
                  </a:lnTo>
                  <a:lnTo>
                    <a:pt x="477" y="3523"/>
                  </a:lnTo>
                  <a:lnTo>
                    <a:pt x="477" y="3539"/>
                  </a:lnTo>
                  <a:lnTo>
                    <a:pt x="480" y="3555"/>
                  </a:lnTo>
                  <a:lnTo>
                    <a:pt x="483" y="3572"/>
                  </a:lnTo>
                  <a:lnTo>
                    <a:pt x="489" y="3587"/>
                  </a:lnTo>
                  <a:lnTo>
                    <a:pt x="496" y="3602"/>
                  </a:lnTo>
                  <a:lnTo>
                    <a:pt x="504" y="3616"/>
                  </a:lnTo>
                  <a:lnTo>
                    <a:pt x="514" y="3630"/>
                  </a:lnTo>
                  <a:lnTo>
                    <a:pt x="526" y="3643"/>
                  </a:lnTo>
                  <a:lnTo>
                    <a:pt x="766" y="3883"/>
                  </a:lnTo>
                  <a:lnTo>
                    <a:pt x="779" y="3894"/>
                  </a:lnTo>
                  <a:lnTo>
                    <a:pt x="792" y="3904"/>
                  </a:lnTo>
                  <a:lnTo>
                    <a:pt x="807" y="3913"/>
                  </a:lnTo>
                  <a:lnTo>
                    <a:pt x="822" y="3921"/>
                  </a:lnTo>
                  <a:lnTo>
                    <a:pt x="837" y="3926"/>
                  </a:lnTo>
                  <a:lnTo>
                    <a:pt x="853" y="3930"/>
                  </a:lnTo>
                  <a:lnTo>
                    <a:pt x="869" y="3932"/>
                  </a:lnTo>
                  <a:lnTo>
                    <a:pt x="886" y="3933"/>
                  </a:lnTo>
                  <a:lnTo>
                    <a:pt x="902" y="3932"/>
                  </a:lnTo>
                  <a:lnTo>
                    <a:pt x="918" y="3930"/>
                  </a:lnTo>
                  <a:lnTo>
                    <a:pt x="934" y="3926"/>
                  </a:lnTo>
                  <a:lnTo>
                    <a:pt x="950" y="3921"/>
                  </a:lnTo>
                  <a:lnTo>
                    <a:pt x="965" y="3913"/>
                  </a:lnTo>
                  <a:lnTo>
                    <a:pt x="979" y="3904"/>
                  </a:lnTo>
                  <a:lnTo>
                    <a:pt x="993" y="3894"/>
                  </a:lnTo>
                  <a:lnTo>
                    <a:pt x="1005" y="3883"/>
                  </a:lnTo>
                  <a:lnTo>
                    <a:pt x="1150" y="3739"/>
                  </a:lnTo>
                  <a:lnTo>
                    <a:pt x="1163" y="3727"/>
                  </a:lnTo>
                  <a:lnTo>
                    <a:pt x="1177" y="3717"/>
                  </a:lnTo>
                  <a:lnTo>
                    <a:pt x="1192" y="3706"/>
                  </a:lnTo>
                  <a:lnTo>
                    <a:pt x="1208" y="3698"/>
                  </a:lnTo>
                  <a:lnTo>
                    <a:pt x="1225" y="3691"/>
                  </a:lnTo>
                  <a:lnTo>
                    <a:pt x="1243" y="3685"/>
                  </a:lnTo>
                  <a:lnTo>
                    <a:pt x="1260" y="3681"/>
                  </a:lnTo>
                  <a:lnTo>
                    <a:pt x="1278" y="3678"/>
                  </a:lnTo>
                  <a:lnTo>
                    <a:pt x="1296" y="3675"/>
                  </a:lnTo>
                  <a:lnTo>
                    <a:pt x="1315" y="3675"/>
                  </a:lnTo>
                  <a:lnTo>
                    <a:pt x="1333" y="3675"/>
                  </a:lnTo>
                  <a:lnTo>
                    <a:pt x="1351" y="3677"/>
                  </a:lnTo>
                  <a:lnTo>
                    <a:pt x="1370" y="3681"/>
                  </a:lnTo>
                  <a:lnTo>
                    <a:pt x="1387" y="3685"/>
                  </a:lnTo>
                  <a:lnTo>
                    <a:pt x="1403" y="3691"/>
                  </a:lnTo>
                  <a:lnTo>
                    <a:pt x="1419" y="3699"/>
                  </a:lnTo>
                  <a:lnTo>
                    <a:pt x="1703" y="3816"/>
                  </a:lnTo>
                  <a:lnTo>
                    <a:pt x="1719" y="3822"/>
                  </a:lnTo>
                  <a:lnTo>
                    <a:pt x="1736" y="3829"/>
                  </a:lnTo>
                  <a:lnTo>
                    <a:pt x="1751" y="3838"/>
                  </a:lnTo>
                  <a:lnTo>
                    <a:pt x="1766" y="3848"/>
                  </a:lnTo>
                  <a:lnTo>
                    <a:pt x="1780" y="3861"/>
                  </a:lnTo>
                  <a:lnTo>
                    <a:pt x="1793" y="3873"/>
                  </a:lnTo>
                  <a:lnTo>
                    <a:pt x="1807" y="3887"/>
                  </a:lnTo>
                  <a:lnTo>
                    <a:pt x="1818" y="3901"/>
                  </a:lnTo>
                  <a:lnTo>
                    <a:pt x="1828" y="3916"/>
                  </a:lnTo>
                  <a:lnTo>
                    <a:pt x="1837" y="3933"/>
                  </a:lnTo>
                  <a:lnTo>
                    <a:pt x="1845" y="3949"/>
                  </a:lnTo>
                  <a:lnTo>
                    <a:pt x="1852" y="3966"/>
                  </a:lnTo>
                  <a:lnTo>
                    <a:pt x="1858" y="3983"/>
                  </a:lnTo>
                  <a:lnTo>
                    <a:pt x="1861" y="4001"/>
                  </a:lnTo>
                  <a:lnTo>
                    <a:pt x="1864" y="4019"/>
                  </a:lnTo>
                  <a:lnTo>
                    <a:pt x="1866" y="4036"/>
                  </a:lnTo>
                  <a:lnTo>
                    <a:pt x="1866" y="4239"/>
                  </a:lnTo>
                  <a:lnTo>
                    <a:pt x="1867" y="4256"/>
                  </a:lnTo>
                  <a:lnTo>
                    <a:pt x="1869" y="4272"/>
                  </a:lnTo>
                  <a:lnTo>
                    <a:pt x="1873" y="4289"/>
                  </a:lnTo>
                  <a:lnTo>
                    <a:pt x="1879" y="4305"/>
                  </a:lnTo>
                  <a:lnTo>
                    <a:pt x="1886" y="4319"/>
                  </a:lnTo>
                  <a:lnTo>
                    <a:pt x="1894" y="4333"/>
                  </a:lnTo>
                  <a:lnTo>
                    <a:pt x="1904" y="4347"/>
                  </a:lnTo>
                  <a:lnTo>
                    <a:pt x="1915" y="4359"/>
                  </a:lnTo>
                  <a:lnTo>
                    <a:pt x="1927" y="4370"/>
                  </a:lnTo>
                  <a:lnTo>
                    <a:pt x="1941" y="4379"/>
                  </a:lnTo>
                  <a:lnTo>
                    <a:pt x="1954" y="4388"/>
                  </a:lnTo>
                  <a:lnTo>
                    <a:pt x="1969" y="4395"/>
                  </a:lnTo>
                  <a:lnTo>
                    <a:pt x="1984" y="4400"/>
                  </a:lnTo>
                  <a:lnTo>
                    <a:pt x="2000" y="4405"/>
                  </a:lnTo>
                  <a:lnTo>
                    <a:pt x="2018" y="4407"/>
                  </a:lnTo>
                  <a:lnTo>
                    <a:pt x="2035" y="4408"/>
                  </a:lnTo>
                  <a:lnTo>
                    <a:pt x="2374" y="4408"/>
                  </a:lnTo>
                  <a:lnTo>
                    <a:pt x="2391" y="4407"/>
                  </a:lnTo>
                  <a:lnTo>
                    <a:pt x="2408" y="4405"/>
                  </a:lnTo>
                  <a:lnTo>
                    <a:pt x="2424" y="4400"/>
                  </a:lnTo>
                  <a:lnTo>
                    <a:pt x="2440" y="4395"/>
                  </a:lnTo>
                  <a:lnTo>
                    <a:pt x="2455" y="4388"/>
                  </a:lnTo>
                  <a:lnTo>
                    <a:pt x="2469" y="4379"/>
                  </a:lnTo>
                  <a:lnTo>
                    <a:pt x="2481" y="4370"/>
                  </a:lnTo>
                  <a:lnTo>
                    <a:pt x="2493" y="4359"/>
                  </a:lnTo>
                  <a:lnTo>
                    <a:pt x="2505" y="4347"/>
                  </a:lnTo>
                  <a:lnTo>
                    <a:pt x="2515" y="4333"/>
                  </a:lnTo>
                  <a:lnTo>
                    <a:pt x="2523" y="4319"/>
                  </a:lnTo>
                  <a:lnTo>
                    <a:pt x="2530" y="4305"/>
                  </a:lnTo>
                  <a:lnTo>
                    <a:pt x="2536" y="4289"/>
                  </a:lnTo>
                  <a:lnTo>
                    <a:pt x="2540" y="4272"/>
                  </a:lnTo>
                  <a:lnTo>
                    <a:pt x="2543" y="4256"/>
                  </a:lnTo>
                  <a:lnTo>
                    <a:pt x="2543" y="4239"/>
                  </a:lnTo>
                  <a:lnTo>
                    <a:pt x="2543" y="4036"/>
                  </a:lnTo>
                  <a:lnTo>
                    <a:pt x="2544" y="4019"/>
                  </a:lnTo>
                  <a:lnTo>
                    <a:pt x="2547" y="4001"/>
                  </a:lnTo>
                  <a:lnTo>
                    <a:pt x="2551" y="3983"/>
                  </a:lnTo>
                  <a:lnTo>
                    <a:pt x="2556" y="3966"/>
                  </a:lnTo>
                  <a:lnTo>
                    <a:pt x="2563" y="3949"/>
                  </a:lnTo>
                  <a:lnTo>
                    <a:pt x="2571" y="3933"/>
                  </a:lnTo>
                  <a:lnTo>
                    <a:pt x="2581" y="3916"/>
                  </a:lnTo>
                  <a:lnTo>
                    <a:pt x="2591" y="3901"/>
                  </a:lnTo>
                  <a:lnTo>
                    <a:pt x="2603" y="3887"/>
                  </a:lnTo>
                  <a:lnTo>
                    <a:pt x="2615" y="3873"/>
                  </a:lnTo>
                  <a:lnTo>
                    <a:pt x="2628" y="3861"/>
                  </a:lnTo>
                  <a:lnTo>
                    <a:pt x="2642" y="3848"/>
                  </a:lnTo>
                  <a:lnTo>
                    <a:pt x="2658" y="3838"/>
                  </a:lnTo>
                  <a:lnTo>
                    <a:pt x="2673" y="3829"/>
                  </a:lnTo>
                  <a:lnTo>
                    <a:pt x="2689" y="3822"/>
                  </a:lnTo>
                  <a:lnTo>
                    <a:pt x="2705" y="3816"/>
                  </a:lnTo>
                  <a:lnTo>
                    <a:pt x="2989" y="3699"/>
                  </a:lnTo>
                  <a:lnTo>
                    <a:pt x="3006" y="3691"/>
                  </a:lnTo>
                  <a:lnTo>
                    <a:pt x="3022" y="3685"/>
                  </a:lnTo>
                  <a:lnTo>
                    <a:pt x="3039" y="3681"/>
                  </a:lnTo>
                  <a:lnTo>
                    <a:pt x="3057" y="3677"/>
                  </a:lnTo>
                  <a:lnTo>
                    <a:pt x="3076" y="3675"/>
                  </a:lnTo>
                  <a:lnTo>
                    <a:pt x="3094" y="3675"/>
                  </a:lnTo>
                  <a:lnTo>
                    <a:pt x="3112" y="3675"/>
                  </a:lnTo>
                  <a:lnTo>
                    <a:pt x="3130" y="3678"/>
                  </a:lnTo>
                  <a:lnTo>
                    <a:pt x="3149" y="3681"/>
                  </a:lnTo>
                  <a:lnTo>
                    <a:pt x="3167" y="3685"/>
                  </a:lnTo>
                  <a:lnTo>
                    <a:pt x="3184" y="3691"/>
                  </a:lnTo>
                  <a:lnTo>
                    <a:pt x="3201" y="3698"/>
                  </a:lnTo>
                  <a:lnTo>
                    <a:pt x="3217" y="3706"/>
                  </a:lnTo>
                  <a:lnTo>
                    <a:pt x="3232" y="3717"/>
                  </a:lnTo>
                  <a:lnTo>
                    <a:pt x="3246" y="3727"/>
                  </a:lnTo>
                  <a:lnTo>
                    <a:pt x="3259" y="3739"/>
                  </a:lnTo>
                  <a:lnTo>
                    <a:pt x="3403" y="3883"/>
                  </a:lnTo>
                  <a:lnTo>
                    <a:pt x="3415" y="3894"/>
                  </a:lnTo>
                  <a:lnTo>
                    <a:pt x="3430" y="3904"/>
                  </a:lnTo>
                  <a:lnTo>
                    <a:pt x="3444" y="3913"/>
                  </a:lnTo>
                  <a:lnTo>
                    <a:pt x="3459" y="3921"/>
                  </a:lnTo>
                  <a:lnTo>
                    <a:pt x="3474" y="3926"/>
                  </a:lnTo>
                  <a:lnTo>
                    <a:pt x="3490" y="3930"/>
                  </a:lnTo>
                  <a:lnTo>
                    <a:pt x="3507" y="3932"/>
                  </a:lnTo>
                  <a:lnTo>
                    <a:pt x="3523" y="3933"/>
                  </a:lnTo>
                  <a:lnTo>
                    <a:pt x="3539" y="3932"/>
                  </a:lnTo>
                  <a:lnTo>
                    <a:pt x="3555" y="3930"/>
                  </a:lnTo>
                  <a:lnTo>
                    <a:pt x="3572" y="3926"/>
                  </a:lnTo>
                  <a:lnTo>
                    <a:pt x="3587" y="3921"/>
                  </a:lnTo>
                  <a:lnTo>
                    <a:pt x="3602" y="3913"/>
                  </a:lnTo>
                  <a:lnTo>
                    <a:pt x="3616" y="3904"/>
                  </a:lnTo>
                  <a:lnTo>
                    <a:pt x="3630" y="3894"/>
                  </a:lnTo>
                  <a:lnTo>
                    <a:pt x="3643" y="3883"/>
                  </a:lnTo>
                  <a:lnTo>
                    <a:pt x="3883" y="3643"/>
                  </a:lnTo>
                  <a:lnTo>
                    <a:pt x="3895" y="3630"/>
                  </a:lnTo>
                  <a:lnTo>
                    <a:pt x="3904" y="3616"/>
                  </a:lnTo>
                  <a:lnTo>
                    <a:pt x="3913" y="3602"/>
                  </a:lnTo>
                  <a:lnTo>
                    <a:pt x="3920" y="3587"/>
                  </a:lnTo>
                  <a:lnTo>
                    <a:pt x="3926" y="3572"/>
                  </a:lnTo>
                  <a:lnTo>
                    <a:pt x="3930" y="3555"/>
                  </a:lnTo>
                  <a:lnTo>
                    <a:pt x="3932" y="3539"/>
                  </a:lnTo>
                  <a:lnTo>
                    <a:pt x="3933" y="3523"/>
                  </a:lnTo>
                  <a:lnTo>
                    <a:pt x="3932" y="3507"/>
                  </a:lnTo>
                  <a:lnTo>
                    <a:pt x="3930" y="3490"/>
                  </a:lnTo>
                  <a:lnTo>
                    <a:pt x="3926" y="3474"/>
                  </a:lnTo>
                  <a:lnTo>
                    <a:pt x="3920" y="3459"/>
                  </a:lnTo>
                  <a:lnTo>
                    <a:pt x="3913" y="3444"/>
                  </a:lnTo>
                  <a:lnTo>
                    <a:pt x="3904" y="3430"/>
                  </a:lnTo>
                  <a:lnTo>
                    <a:pt x="3895" y="3415"/>
                  </a:lnTo>
                  <a:lnTo>
                    <a:pt x="3883" y="3403"/>
                  </a:lnTo>
                  <a:lnTo>
                    <a:pt x="3739" y="3259"/>
                  </a:lnTo>
                  <a:lnTo>
                    <a:pt x="3727" y="3246"/>
                  </a:lnTo>
                  <a:lnTo>
                    <a:pt x="3717" y="3232"/>
                  </a:lnTo>
                  <a:lnTo>
                    <a:pt x="3706" y="3217"/>
                  </a:lnTo>
                  <a:lnTo>
                    <a:pt x="3698" y="3200"/>
                  </a:lnTo>
                  <a:lnTo>
                    <a:pt x="3691" y="3184"/>
                  </a:lnTo>
                  <a:lnTo>
                    <a:pt x="3685" y="3166"/>
                  </a:lnTo>
                  <a:lnTo>
                    <a:pt x="3681" y="3149"/>
                  </a:lnTo>
                  <a:lnTo>
                    <a:pt x="3678" y="3130"/>
                  </a:lnTo>
                  <a:lnTo>
                    <a:pt x="3675" y="3112"/>
                  </a:lnTo>
                  <a:lnTo>
                    <a:pt x="3675" y="3094"/>
                  </a:lnTo>
                  <a:lnTo>
                    <a:pt x="3675" y="3075"/>
                  </a:lnTo>
                  <a:lnTo>
                    <a:pt x="3677" y="3057"/>
                  </a:lnTo>
                  <a:lnTo>
                    <a:pt x="3680" y="3039"/>
                  </a:lnTo>
                  <a:lnTo>
                    <a:pt x="3685" y="3022"/>
                  </a:lnTo>
                  <a:lnTo>
                    <a:pt x="3691" y="3006"/>
                  </a:lnTo>
                  <a:lnTo>
                    <a:pt x="3699" y="2989"/>
                  </a:lnTo>
                  <a:lnTo>
                    <a:pt x="3816" y="2705"/>
                  </a:lnTo>
                  <a:lnTo>
                    <a:pt x="3822" y="2689"/>
                  </a:lnTo>
                  <a:lnTo>
                    <a:pt x="3829" y="2673"/>
                  </a:lnTo>
                  <a:lnTo>
                    <a:pt x="3838" y="2658"/>
                  </a:lnTo>
                  <a:lnTo>
                    <a:pt x="3848" y="2642"/>
                  </a:lnTo>
                  <a:lnTo>
                    <a:pt x="3861" y="2628"/>
                  </a:lnTo>
                  <a:lnTo>
                    <a:pt x="3873" y="2615"/>
                  </a:lnTo>
                  <a:lnTo>
                    <a:pt x="3887" y="2603"/>
                  </a:lnTo>
                  <a:lnTo>
                    <a:pt x="3901" y="2591"/>
                  </a:lnTo>
                  <a:lnTo>
                    <a:pt x="3916" y="2581"/>
                  </a:lnTo>
                  <a:lnTo>
                    <a:pt x="3933" y="2571"/>
                  </a:lnTo>
                  <a:lnTo>
                    <a:pt x="3949" y="2563"/>
                  </a:lnTo>
                  <a:lnTo>
                    <a:pt x="3966" y="2556"/>
                  </a:lnTo>
                  <a:lnTo>
                    <a:pt x="3983" y="2551"/>
                  </a:lnTo>
                  <a:lnTo>
                    <a:pt x="4001" y="2547"/>
                  </a:lnTo>
                  <a:lnTo>
                    <a:pt x="4018" y="2544"/>
                  </a:lnTo>
                  <a:lnTo>
                    <a:pt x="4036" y="2543"/>
                  </a:lnTo>
                  <a:lnTo>
                    <a:pt x="4239" y="2543"/>
                  </a:lnTo>
                  <a:lnTo>
                    <a:pt x="4256" y="2543"/>
                  </a:lnTo>
                  <a:lnTo>
                    <a:pt x="4273" y="2540"/>
                  </a:lnTo>
                  <a:lnTo>
                    <a:pt x="4290" y="2536"/>
                  </a:lnTo>
                  <a:lnTo>
                    <a:pt x="4305" y="2530"/>
                  </a:lnTo>
                  <a:lnTo>
                    <a:pt x="4320" y="2523"/>
                  </a:lnTo>
                  <a:lnTo>
                    <a:pt x="4333" y="2515"/>
                  </a:lnTo>
                  <a:lnTo>
                    <a:pt x="4346" y="2504"/>
                  </a:lnTo>
                  <a:lnTo>
                    <a:pt x="4359" y="2493"/>
                  </a:lnTo>
                  <a:lnTo>
                    <a:pt x="4370" y="2481"/>
                  </a:lnTo>
                  <a:lnTo>
                    <a:pt x="4380" y="2469"/>
                  </a:lnTo>
                  <a:lnTo>
                    <a:pt x="4388" y="2455"/>
                  </a:lnTo>
                  <a:lnTo>
                    <a:pt x="4395" y="2440"/>
                  </a:lnTo>
                  <a:lnTo>
                    <a:pt x="4401" y="2424"/>
                  </a:lnTo>
                  <a:lnTo>
                    <a:pt x="4405" y="2408"/>
                  </a:lnTo>
                  <a:lnTo>
                    <a:pt x="4407" y="2391"/>
                  </a:lnTo>
                  <a:lnTo>
                    <a:pt x="4408" y="2374"/>
                  </a:lnTo>
                  <a:lnTo>
                    <a:pt x="4408" y="2035"/>
                  </a:lnTo>
                  <a:lnTo>
                    <a:pt x="4407" y="2018"/>
                  </a:lnTo>
                  <a:lnTo>
                    <a:pt x="4405" y="2000"/>
                  </a:lnTo>
                  <a:lnTo>
                    <a:pt x="4401" y="1984"/>
                  </a:lnTo>
                  <a:lnTo>
                    <a:pt x="4395" y="1969"/>
                  </a:lnTo>
                  <a:lnTo>
                    <a:pt x="4388" y="1954"/>
                  </a:lnTo>
                  <a:lnTo>
                    <a:pt x="4380" y="1939"/>
                  </a:lnTo>
                  <a:lnTo>
                    <a:pt x="4370" y="1926"/>
                  </a:lnTo>
                  <a:lnTo>
                    <a:pt x="4359" y="1915"/>
                  </a:lnTo>
                  <a:lnTo>
                    <a:pt x="4346" y="1904"/>
                  </a:lnTo>
                  <a:lnTo>
                    <a:pt x="4333" y="1894"/>
                  </a:lnTo>
                  <a:lnTo>
                    <a:pt x="4320" y="1886"/>
                  </a:lnTo>
                  <a:lnTo>
                    <a:pt x="4305" y="1879"/>
                  </a:lnTo>
                  <a:lnTo>
                    <a:pt x="4290" y="1873"/>
                  </a:lnTo>
                  <a:lnTo>
                    <a:pt x="4273" y="1868"/>
                  </a:lnTo>
                  <a:lnTo>
                    <a:pt x="4256" y="1865"/>
                  </a:lnTo>
                  <a:lnTo>
                    <a:pt x="4239" y="1864"/>
                  </a:lnTo>
                  <a:close/>
                  <a:moveTo>
                    <a:pt x="3052" y="2204"/>
                  </a:moveTo>
                  <a:lnTo>
                    <a:pt x="3052" y="2204"/>
                  </a:lnTo>
                  <a:lnTo>
                    <a:pt x="3051" y="2248"/>
                  </a:lnTo>
                  <a:lnTo>
                    <a:pt x="3048" y="2290"/>
                  </a:lnTo>
                  <a:lnTo>
                    <a:pt x="3043" y="2333"/>
                  </a:lnTo>
                  <a:lnTo>
                    <a:pt x="3035" y="2375"/>
                  </a:lnTo>
                  <a:lnTo>
                    <a:pt x="3026" y="2415"/>
                  </a:lnTo>
                  <a:lnTo>
                    <a:pt x="3015" y="2456"/>
                  </a:lnTo>
                  <a:lnTo>
                    <a:pt x="3002" y="2495"/>
                  </a:lnTo>
                  <a:lnTo>
                    <a:pt x="2986" y="2534"/>
                  </a:lnTo>
                  <a:lnTo>
                    <a:pt x="2969" y="2571"/>
                  </a:lnTo>
                  <a:lnTo>
                    <a:pt x="2950" y="2608"/>
                  </a:lnTo>
                  <a:lnTo>
                    <a:pt x="2929" y="2643"/>
                  </a:lnTo>
                  <a:lnTo>
                    <a:pt x="2908" y="2678"/>
                  </a:lnTo>
                  <a:lnTo>
                    <a:pt x="2884" y="2711"/>
                  </a:lnTo>
                  <a:lnTo>
                    <a:pt x="2858" y="2743"/>
                  </a:lnTo>
                  <a:lnTo>
                    <a:pt x="2832" y="2774"/>
                  </a:lnTo>
                  <a:lnTo>
                    <a:pt x="2805" y="2804"/>
                  </a:lnTo>
                  <a:lnTo>
                    <a:pt x="2775" y="2831"/>
                  </a:lnTo>
                  <a:lnTo>
                    <a:pt x="2744" y="2858"/>
                  </a:lnTo>
                  <a:lnTo>
                    <a:pt x="2712" y="2883"/>
                  </a:lnTo>
                  <a:lnTo>
                    <a:pt x="2679" y="2907"/>
                  </a:lnTo>
                  <a:lnTo>
                    <a:pt x="2644" y="2928"/>
                  </a:lnTo>
                  <a:lnTo>
                    <a:pt x="2609" y="2949"/>
                  </a:lnTo>
                  <a:lnTo>
                    <a:pt x="2572" y="2968"/>
                  </a:lnTo>
                  <a:lnTo>
                    <a:pt x="2535" y="2985"/>
                  </a:lnTo>
                  <a:lnTo>
                    <a:pt x="2496" y="3000"/>
                  </a:lnTo>
                  <a:lnTo>
                    <a:pt x="2457" y="3014"/>
                  </a:lnTo>
                  <a:lnTo>
                    <a:pt x="2416" y="3025"/>
                  </a:lnTo>
                  <a:lnTo>
                    <a:pt x="2376" y="3034"/>
                  </a:lnTo>
                  <a:lnTo>
                    <a:pt x="2334" y="3042"/>
                  </a:lnTo>
                  <a:lnTo>
                    <a:pt x="2292" y="3047"/>
                  </a:lnTo>
                  <a:lnTo>
                    <a:pt x="2249" y="3050"/>
                  </a:lnTo>
                  <a:lnTo>
                    <a:pt x="2205" y="3051"/>
                  </a:lnTo>
                  <a:lnTo>
                    <a:pt x="2162" y="3050"/>
                  </a:lnTo>
                  <a:lnTo>
                    <a:pt x="2118" y="3047"/>
                  </a:lnTo>
                  <a:lnTo>
                    <a:pt x="2075" y="3042"/>
                  </a:lnTo>
                  <a:lnTo>
                    <a:pt x="2034" y="3034"/>
                  </a:lnTo>
                  <a:lnTo>
                    <a:pt x="1993" y="3025"/>
                  </a:lnTo>
                  <a:lnTo>
                    <a:pt x="1953" y="3014"/>
                  </a:lnTo>
                  <a:lnTo>
                    <a:pt x="1913" y="3000"/>
                  </a:lnTo>
                  <a:lnTo>
                    <a:pt x="1875" y="2985"/>
                  </a:lnTo>
                  <a:lnTo>
                    <a:pt x="1837" y="2968"/>
                  </a:lnTo>
                  <a:lnTo>
                    <a:pt x="1801" y="2949"/>
                  </a:lnTo>
                  <a:lnTo>
                    <a:pt x="1765" y="2928"/>
                  </a:lnTo>
                  <a:lnTo>
                    <a:pt x="1731" y="2907"/>
                  </a:lnTo>
                  <a:lnTo>
                    <a:pt x="1697" y="2883"/>
                  </a:lnTo>
                  <a:lnTo>
                    <a:pt x="1666" y="2858"/>
                  </a:lnTo>
                  <a:lnTo>
                    <a:pt x="1635" y="2831"/>
                  </a:lnTo>
                  <a:lnTo>
                    <a:pt x="1605" y="2804"/>
                  </a:lnTo>
                  <a:lnTo>
                    <a:pt x="1577" y="2774"/>
                  </a:lnTo>
                  <a:lnTo>
                    <a:pt x="1551" y="2743"/>
                  </a:lnTo>
                  <a:lnTo>
                    <a:pt x="1526" y="2711"/>
                  </a:lnTo>
                  <a:lnTo>
                    <a:pt x="1501" y="2678"/>
                  </a:lnTo>
                  <a:lnTo>
                    <a:pt x="1480" y="2643"/>
                  </a:lnTo>
                  <a:lnTo>
                    <a:pt x="1460" y="2608"/>
                  </a:lnTo>
                  <a:lnTo>
                    <a:pt x="1441" y="2571"/>
                  </a:lnTo>
                  <a:lnTo>
                    <a:pt x="1423" y="2534"/>
                  </a:lnTo>
                  <a:lnTo>
                    <a:pt x="1408" y="2495"/>
                  </a:lnTo>
                  <a:lnTo>
                    <a:pt x="1395" y="2456"/>
                  </a:lnTo>
                  <a:lnTo>
                    <a:pt x="1384" y="2415"/>
                  </a:lnTo>
                  <a:lnTo>
                    <a:pt x="1375" y="2375"/>
                  </a:lnTo>
                  <a:lnTo>
                    <a:pt x="1366" y="2333"/>
                  </a:lnTo>
                  <a:lnTo>
                    <a:pt x="1361" y="2290"/>
                  </a:lnTo>
                  <a:lnTo>
                    <a:pt x="1358" y="2248"/>
                  </a:lnTo>
                  <a:lnTo>
                    <a:pt x="1357" y="2204"/>
                  </a:lnTo>
                  <a:lnTo>
                    <a:pt x="1358" y="2161"/>
                  </a:lnTo>
                  <a:lnTo>
                    <a:pt x="1361" y="2117"/>
                  </a:lnTo>
                  <a:lnTo>
                    <a:pt x="1366" y="2074"/>
                  </a:lnTo>
                  <a:lnTo>
                    <a:pt x="1375" y="2033"/>
                  </a:lnTo>
                  <a:lnTo>
                    <a:pt x="1384" y="1992"/>
                  </a:lnTo>
                  <a:lnTo>
                    <a:pt x="1395" y="1952"/>
                  </a:lnTo>
                  <a:lnTo>
                    <a:pt x="1408" y="1912"/>
                  </a:lnTo>
                  <a:lnTo>
                    <a:pt x="1423" y="1874"/>
                  </a:lnTo>
                  <a:lnTo>
                    <a:pt x="1441" y="1836"/>
                  </a:lnTo>
                  <a:lnTo>
                    <a:pt x="1460" y="1799"/>
                  </a:lnTo>
                  <a:lnTo>
                    <a:pt x="1480" y="1764"/>
                  </a:lnTo>
                  <a:lnTo>
                    <a:pt x="1501" y="1729"/>
                  </a:lnTo>
                  <a:lnTo>
                    <a:pt x="1526" y="1697"/>
                  </a:lnTo>
                  <a:lnTo>
                    <a:pt x="1551" y="1665"/>
                  </a:lnTo>
                  <a:lnTo>
                    <a:pt x="1577" y="1634"/>
                  </a:lnTo>
                  <a:lnTo>
                    <a:pt x="1605" y="1605"/>
                  </a:lnTo>
                  <a:lnTo>
                    <a:pt x="1635" y="1576"/>
                  </a:lnTo>
                  <a:lnTo>
                    <a:pt x="1666" y="1550"/>
                  </a:lnTo>
                  <a:lnTo>
                    <a:pt x="1697" y="1525"/>
                  </a:lnTo>
                  <a:lnTo>
                    <a:pt x="1731" y="1501"/>
                  </a:lnTo>
                  <a:lnTo>
                    <a:pt x="1765" y="1479"/>
                  </a:lnTo>
                  <a:lnTo>
                    <a:pt x="1801" y="1459"/>
                  </a:lnTo>
                  <a:lnTo>
                    <a:pt x="1837" y="1439"/>
                  </a:lnTo>
                  <a:lnTo>
                    <a:pt x="1875" y="1423"/>
                  </a:lnTo>
                  <a:lnTo>
                    <a:pt x="1913" y="1408"/>
                  </a:lnTo>
                  <a:lnTo>
                    <a:pt x="1953" y="1394"/>
                  </a:lnTo>
                  <a:lnTo>
                    <a:pt x="1993" y="1383"/>
                  </a:lnTo>
                  <a:lnTo>
                    <a:pt x="2034" y="1373"/>
                  </a:lnTo>
                  <a:lnTo>
                    <a:pt x="2075" y="1365"/>
                  </a:lnTo>
                  <a:lnTo>
                    <a:pt x="2118" y="1360"/>
                  </a:lnTo>
                  <a:lnTo>
                    <a:pt x="2162" y="1357"/>
                  </a:lnTo>
                  <a:lnTo>
                    <a:pt x="2205" y="1356"/>
                  </a:lnTo>
                  <a:lnTo>
                    <a:pt x="2249" y="1357"/>
                  </a:lnTo>
                  <a:lnTo>
                    <a:pt x="2292" y="1360"/>
                  </a:lnTo>
                  <a:lnTo>
                    <a:pt x="2334" y="1365"/>
                  </a:lnTo>
                  <a:lnTo>
                    <a:pt x="2376" y="1373"/>
                  </a:lnTo>
                  <a:lnTo>
                    <a:pt x="2416" y="1383"/>
                  </a:lnTo>
                  <a:lnTo>
                    <a:pt x="2457" y="1394"/>
                  </a:lnTo>
                  <a:lnTo>
                    <a:pt x="2496" y="1408"/>
                  </a:lnTo>
                  <a:lnTo>
                    <a:pt x="2535" y="1423"/>
                  </a:lnTo>
                  <a:lnTo>
                    <a:pt x="2572" y="1439"/>
                  </a:lnTo>
                  <a:lnTo>
                    <a:pt x="2609" y="1459"/>
                  </a:lnTo>
                  <a:lnTo>
                    <a:pt x="2644" y="1479"/>
                  </a:lnTo>
                  <a:lnTo>
                    <a:pt x="2679" y="1501"/>
                  </a:lnTo>
                  <a:lnTo>
                    <a:pt x="2712" y="1525"/>
                  </a:lnTo>
                  <a:lnTo>
                    <a:pt x="2744" y="1550"/>
                  </a:lnTo>
                  <a:lnTo>
                    <a:pt x="2775" y="1576"/>
                  </a:lnTo>
                  <a:lnTo>
                    <a:pt x="2805" y="1605"/>
                  </a:lnTo>
                  <a:lnTo>
                    <a:pt x="2832" y="1634"/>
                  </a:lnTo>
                  <a:lnTo>
                    <a:pt x="2858" y="1665"/>
                  </a:lnTo>
                  <a:lnTo>
                    <a:pt x="2884" y="1697"/>
                  </a:lnTo>
                  <a:lnTo>
                    <a:pt x="2908" y="1729"/>
                  </a:lnTo>
                  <a:lnTo>
                    <a:pt x="2929" y="1764"/>
                  </a:lnTo>
                  <a:lnTo>
                    <a:pt x="2950" y="1799"/>
                  </a:lnTo>
                  <a:lnTo>
                    <a:pt x="2969" y="1836"/>
                  </a:lnTo>
                  <a:lnTo>
                    <a:pt x="2986" y="1874"/>
                  </a:lnTo>
                  <a:lnTo>
                    <a:pt x="3002" y="1912"/>
                  </a:lnTo>
                  <a:lnTo>
                    <a:pt x="3015" y="1952"/>
                  </a:lnTo>
                  <a:lnTo>
                    <a:pt x="3026" y="1992"/>
                  </a:lnTo>
                  <a:lnTo>
                    <a:pt x="3035" y="2033"/>
                  </a:lnTo>
                  <a:lnTo>
                    <a:pt x="3043" y="2074"/>
                  </a:lnTo>
                  <a:lnTo>
                    <a:pt x="3048" y="2117"/>
                  </a:lnTo>
                  <a:lnTo>
                    <a:pt x="3051" y="2161"/>
                  </a:lnTo>
                  <a:lnTo>
                    <a:pt x="3052" y="220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4004200" y="1797314"/>
            <a:ext cx="533792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Describe face on three levels</a:t>
            </a:r>
          </a:p>
          <a:p>
            <a:pPr marL="514350" indent="-514350">
              <a:buAutoNum type="arabicPeriod"/>
            </a:pP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pixel-level</a:t>
            </a:r>
          </a:p>
          <a:p>
            <a:pPr marL="514350" indent="-514350">
              <a:buAutoNum type="arabicPeriod"/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egion-level</a:t>
            </a:r>
          </a:p>
          <a:p>
            <a:pPr marL="514350" indent="-514350">
              <a:buAutoNum type="arabicPeriod"/>
            </a:pP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altLang="zh-CN" sz="2800" dirty="0" smtClean="0">
                <a:latin typeface="Times New Roman" pitchFamily="18" charset="0"/>
                <a:cs typeface="Times New Roman" pitchFamily="18" charset="0"/>
              </a:rPr>
              <a:t>mage-level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37402" y="4215224"/>
            <a:ext cx="663777" cy="664204"/>
            <a:chOff x="3048000" y="2237014"/>
            <a:chExt cx="816078" cy="816078"/>
          </a:xfrm>
        </p:grpSpPr>
        <p:sp>
          <p:nvSpPr>
            <p:cNvPr id="36" name="椭圆 35"/>
            <p:cNvSpPr/>
            <p:nvPr/>
          </p:nvSpPr>
          <p:spPr>
            <a:xfrm>
              <a:off x="3048000" y="2237014"/>
              <a:ext cx="816078" cy="816078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80000"/>
                    <a:lumMod val="95000"/>
                  </a:schemeClr>
                </a:gs>
                <a:gs pos="0">
                  <a:schemeClr val="bg1">
                    <a:lumMod val="100000"/>
                  </a:schemeClr>
                </a:gs>
                <a:gs pos="100000">
                  <a:srgbClr val="BFBFBF">
                    <a:alpha val="7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 w="19050">
              <a:solidFill>
                <a:schemeClr val="bg1"/>
              </a:solidFill>
            </a:ln>
            <a:effectLst>
              <a:outerShdw blurRad="571500" dist="508000" dir="8100000" algn="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ctr"/>
            <a:lstStyle/>
            <a:p>
              <a:pPr algn="ctr"/>
              <a:endParaRPr kumimoji="1" lang="zh-CN" altLang="en-US" sz="9600" dirty="0" smtClean="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37" name="KSO_Shape"/>
            <p:cNvSpPr>
              <a:spLocks/>
            </p:cNvSpPr>
            <p:nvPr/>
          </p:nvSpPr>
          <p:spPr bwMode="auto">
            <a:xfrm>
              <a:off x="3200301" y="2388888"/>
              <a:ext cx="511476" cy="512330"/>
            </a:xfrm>
            <a:custGeom>
              <a:avLst/>
              <a:gdLst>
                <a:gd name="T0" fmla="*/ 2147483646 w 4408"/>
                <a:gd name="T1" fmla="*/ 2147483646 h 4408"/>
                <a:gd name="T2" fmla="*/ 2147483646 w 4408"/>
                <a:gd name="T3" fmla="*/ 2147483646 h 4408"/>
                <a:gd name="T4" fmla="*/ 2147483646 w 4408"/>
                <a:gd name="T5" fmla="*/ 2147483646 h 4408"/>
                <a:gd name="T6" fmla="*/ 2147483646 w 4408"/>
                <a:gd name="T7" fmla="*/ 2147483646 h 4408"/>
                <a:gd name="T8" fmla="*/ 2147483646 w 4408"/>
                <a:gd name="T9" fmla="*/ 2147483646 h 4408"/>
                <a:gd name="T10" fmla="*/ 2147483646 w 4408"/>
                <a:gd name="T11" fmla="*/ 2147483646 h 4408"/>
                <a:gd name="T12" fmla="*/ 2147483646 w 4408"/>
                <a:gd name="T13" fmla="*/ 2147483646 h 4408"/>
                <a:gd name="T14" fmla="*/ 2147483646 w 4408"/>
                <a:gd name="T15" fmla="*/ 2147483646 h 4408"/>
                <a:gd name="T16" fmla="*/ 2147483646 w 4408"/>
                <a:gd name="T17" fmla="*/ 2147483646 h 4408"/>
                <a:gd name="T18" fmla="*/ 2147483646 w 4408"/>
                <a:gd name="T19" fmla="*/ 2147483646 h 4408"/>
                <a:gd name="T20" fmla="*/ 2147483646 w 4408"/>
                <a:gd name="T21" fmla="*/ 564979005 h 4408"/>
                <a:gd name="T22" fmla="*/ 2147483646 w 4408"/>
                <a:gd name="T23" fmla="*/ 2147483646 h 4408"/>
                <a:gd name="T24" fmla="*/ 2147483646 w 4408"/>
                <a:gd name="T25" fmla="*/ 2147483646 h 4408"/>
                <a:gd name="T26" fmla="*/ 2147483646 w 4408"/>
                <a:gd name="T27" fmla="*/ 2147483646 h 4408"/>
                <a:gd name="T28" fmla="*/ 2147483646 w 4408"/>
                <a:gd name="T29" fmla="*/ 2147483646 h 4408"/>
                <a:gd name="T30" fmla="*/ 2147483646 w 4408"/>
                <a:gd name="T31" fmla="*/ 2147483646 h 4408"/>
                <a:gd name="T32" fmla="*/ 2147483646 w 4408"/>
                <a:gd name="T33" fmla="*/ 2147483646 h 4408"/>
                <a:gd name="T34" fmla="*/ 2147483646 w 4408"/>
                <a:gd name="T35" fmla="*/ 2147483646 h 4408"/>
                <a:gd name="T36" fmla="*/ 2147483646 w 4408"/>
                <a:gd name="T37" fmla="*/ 2147483646 h 4408"/>
                <a:gd name="T38" fmla="*/ 2147483646 w 4408"/>
                <a:gd name="T39" fmla="*/ 2147483646 h 4408"/>
                <a:gd name="T40" fmla="*/ 2147483646 w 4408"/>
                <a:gd name="T41" fmla="*/ 2147483646 h 4408"/>
                <a:gd name="T42" fmla="*/ 2147483646 w 4408"/>
                <a:gd name="T43" fmla="*/ 2147483646 h 4408"/>
                <a:gd name="T44" fmla="*/ 642768528 w 4408"/>
                <a:gd name="T45" fmla="*/ 2147483646 h 4408"/>
                <a:gd name="T46" fmla="*/ 2147483646 w 4408"/>
                <a:gd name="T47" fmla="*/ 2147483646 h 4408"/>
                <a:gd name="T48" fmla="*/ 2147483646 w 4408"/>
                <a:gd name="T49" fmla="*/ 2147483646 h 4408"/>
                <a:gd name="T50" fmla="*/ 2147483646 w 4408"/>
                <a:gd name="T51" fmla="*/ 2147483646 h 4408"/>
                <a:gd name="T52" fmla="*/ 2147483646 w 4408"/>
                <a:gd name="T53" fmla="*/ 2147483646 h 4408"/>
                <a:gd name="T54" fmla="*/ 2147483646 w 4408"/>
                <a:gd name="T55" fmla="*/ 2147483646 h 4408"/>
                <a:gd name="T56" fmla="*/ 2147483646 w 4408"/>
                <a:gd name="T57" fmla="*/ 2147483646 h 4408"/>
                <a:gd name="T58" fmla="*/ 2147483646 w 4408"/>
                <a:gd name="T59" fmla="*/ 2147483646 h 4408"/>
                <a:gd name="T60" fmla="*/ 2147483646 w 4408"/>
                <a:gd name="T61" fmla="*/ 2147483646 h 4408"/>
                <a:gd name="T62" fmla="*/ 2147483646 w 4408"/>
                <a:gd name="T63" fmla="*/ 2147483646 h 4408"/>
                <a:gd name="T64" fmla="*/ 2147483646 w 4408"/>
                <a:gd name="T65" fmla="*/ 2147483646 h 4408"/>
                <a:gd name="T66" fmla="*/ 2147483646 w 4408"/>
                <a:gd name="T67" fmla="*/ 2147483646 h 4408"/>
                <a:gd name="T68" fmla="*/ 2147483646 w 4408"/>
                <a:gd name="T69" fmla="*/ 2147483646 h 4408"/>
                <a:gd name="T70" fmla="*/ 2147483646 w 4408"/>
                <a:gd name="T71" fmla="*/ 2147483646 h 4408"/>
                <a:gd name="T72" fmla="*/ 2147483646 w 4408"/>
                <a:gd name="T73" fmla="*/ 2147483646 h 4408"/>
                <a:gd name="T74" fmla="*/ 2147483646 w 4408"/>
                <a:gd name="T75" fmla="*/ 2147483646 h 4408"/>
                <a:gd name="T76" fmla="*/ 2147483646 w 4408"/>
                <a:gd name="T77" fmla="*/ 2147483646 h 4408"/>
                <a:gd name="T78" fmla="*/ 2147483646 w 4408"/>
                <a:gd name="T79" fmla="*/ 2147483646 h 4408"/>
                <a:gd name="T80" fmla="*/ 2147483646 w 4408"/>
                <a:gd name="T81" fmla="*/ 2147483646 h 4408"/>
                <a:gd name="T82" fmla="*/ 2147483646 w 4408"/>
                <a:gd name="T83" fmla="*/ 2147483646 h 4408"/>
                <a:gd name="T84" fmla="*/ 2147483646 w 4408"/>
                <a:gd name="T85" fmla="*/ 2147483646 h 4408"/>
                <a:gd name="T86" fmla="*/ 2147483646 w 4408"/>
                <a:gd name="T87" fmla="*/ 2147483646 h 4408"/>
                <a:gd name="T88" fmla="*/ 2147483646 w 4408"/>
                <a:gd name="T89" fmla="*/ 2147483646 h 4408"/>
                <a:gd name="T90" fmla="*/ 2147483646 w 4408"/>
                <a:gd name="T91" fmla="*/ 2147483646 h 4408"/>
                <a:gd name="T92" fmla="*/ 2147483646 w 4408"/>
                <a:gd name="T93" fmla="*/ 2147483646 h 4408"/>
                <a:gd name="T94" fmla="*/ 2147483646 w 4408"/>
                <a:gd name="T95" fmla="*/ 2147483646 h 4408"/>
                <a:gd name="T96" fmla="*/ 2147483646 w 4408"/>
                <a:gd name="T97" fmla="*/ 2147483646 h 4408"/>
                <a:gd name="T98" fmla="*/ 2147483646 w 4408"/>
                <a:gd name="T99" fmla="*/ 2147483646 h 4408"/>
                <a:gd name="T100" fmla="*/ 2147483646 w 4408"/>
                <a:gd name="T101" fmla="*/ 2147483646 h 4408"/>
                <a:gd name="T102" fmla="*/ 2147483646 w 4408"/>
                <a:gd name="T103" fmla="*/ 2147483646 h 4408"/>
                <a:gd name="T104" fmla="*/ 2147483646 w 4408"/>
                <a:gd name="T105" fmla="*/ 2147483646 h 4408"/>
                <a:gd name="T106" fmla="*/ 2147483646 w 4408"/>
                <a:gd name="T107" fmla="*/ 2147483646 h 4408"/>
                <a:gd name="T108" fmla="*/ 2147483646 w 4408"/>
                <a:gd name="T109" fmla="*/ 2147483646 h 4408"/>
                <a:gd name="T110" fmla="*/ 2147483646 w 4408"/>
                <a:gd name="T111" fmla="*/ 2147483646 h 4408"/>
                <a:gd name="T112" fmla="*/ 2147483646 w 4408"/>
                <a:gd name="T113" fmla="*/ 2147483646 h 4408"/>
                <a:gd name="T114" fmla="*/ 2147483646 w 4408"/>
                <a:gd name="T115" fmla="*/ 2147483646 h 4408"/>
                <a:gd name="T116" fmla="*/ 2147483646 w 4408"/>
                <a:gd name="T117" fmla="*/ 2147483646 h 440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4408" h="4408">
                  <a:moveTo>
                    <a:pt x="4239" y="1864"/>
                  </a:moveTo>
                  <a:lnTo>
                    <a:pt x="4036" y="1864"/>
                  </a:lnTo>
                  <a:lnTo>
                    <a:pt x="4018" y="1864"/>
                  </a:lnTo>
                  <a:lnTo>
                    <a:pt x="4001" y="1861"/>
                  </a:lnTo>
                  <a:lnTo>
                    <a:pt x="3983" y="1857"/>
                  </a:lnTo>
                  <a:lnTo>
                    <a:pt x="3966" y="1852"/>
                  </a:lnTo>
                  <a:lnTo>
                    <a:pt x="3949" y="1845"/>
                  </a:lnTo>
                  <a:lnTo>
                    <a:pt x="3933" y="1837"/>
                  </a:lnTo>
                  <a:lnTo>
                    <a:pt x="3916" y="1828"/>
                  </a:lnTo>
                  <a:lnTo>
                    <a:pt x="3901" y="1818"/>
                  </a:lnTo>
                  <a:lnTo>
                    <a:pt x="3887" y="1806"/>
                  </a:lnTo>
                  <a:lnTo>
                    <a:pt x="3873" y="1793"/>
                  </a:lnTo>
                  <a:lnTo>
                    <a:pt x="3861" y="1780"/>
                  </a:lnTo>
                  <a:lnTo>
                    <a:pt x="3848" y="1766"/>
                  </a:lnTo>
                  <a:lnTo>
                    <a:pt x="3838" y="1751"/>
                  </a:lnTo>
                  <a:lnTo>
                    <a:pt x="3829" y="1736"/>
                  </a:lnTo>
                  <a:lnTo>
                    <a:pt x="3822" y="1719"/>
                  </a:lnTo>
                  <a:lnTo>
                    <a:pt x="3816" y="1703"/>
                  </a:lnTo>
                  <a:lnTo>
                    <a:pt x="3699" y="1419"/>
                  </a:lnTo>
                  <a:lnTo>
                    <a:pt x="3691" y="1403"/>
                  </a:lnTo>
                  <a:lnTo>
                    <a:pt x="3685" y="1387"/>
                  </a:lnTo>
                  <a:lnTo>
                    <a:pt x="3680" y="1369"/>
                  </a:lnTo>
                  <a:lnTo>
                    <a:pt x="3677" y="1351"/>
                  </a:lnTo>
                  <a:lnTo>
                    <a:pt x="3675" y="1333"/>
                  </a:lnTo>
                  <a:lnTo>
                    <a:pt x="3675" y="1315"/>
                  </a:lnTo>
                  <a:lnTo>
                    <a:pt x="3675" y="1296"/>
                  </a:lnTo>
                  <a:lnTo>
                    <a:pt x="3678" y="1278"/>
                  </a:lnTo>
                  <a:lnTo>
                    <a:pt x="3681" y="1260"/>
                  </a:lnTo>
                  <a:lnTo>
                    <a:pt x="3685" y="1242"/>
                  </a:lnTo>
                  <a:lnTo>
                    <a:pt x="3691" y="1224"/>
                  </a:lnTo>
                  <a:lnTo>
                    <a:pt x="3698" y="1208"/>
                  </a:lnTo>
                  <a:lnTo>
                    <a:pt x="3706" y="1192"/>
                  </a:lnTo>
                  <a:lnTo>
                    <a:pt x="3717" y="1177"/>
                  </a:lnTo>
                  <a:lnTo>
                    <a:pt x="3727" y="1162"/>
                  </a:lnTo>
                  <a:lnTo>
                    <a:pt x="3739" y="1149"/>
                  </a:lnTo>
                  <a:lnTo>
                    <a:pt x="3883" y="1005"/>
                  </a:lnTo>
                  <a:lnTo>
                    <a:pt x="3895" y="992"/>
                  </a:lnTo>
                  <a:lnTo>
                    <a:pt x="3904" y="979"/>
                  </a:lnTo>
                  <a:lnTo>
                    <a:pt x="3913" y="965"/>
                  </a:lnTo>
                  <a:lnTo>
                    <a:pt x="3920" y="949"/>
                  </a:lnTo>
                  <a:lnTo>
                    <a:pt x="3926" y="933"/>
                  </a:lnTo>
                  <a:lnTo>
                    <a:pt x="3930" y="918"/>
                  </a:lnTo>
                  <a:lnTo>
                    <a:pt x="3932" y="902"/>
                  </a:lnTo>
                  <a:lnTo>
                    <a:pt x="3933" y="886"/>
                  </a:lnTo>
                  <a:lnTo>
                    <a:pt x="3932" y="869"/>
                  </a:lnTo>
                  <a:lnTo>
                    <a:pt x="3930" y="853"/>
                  </a:lnTo>
                  <a:lnTo>
                    <a:pt x="3926" y="837"/>
                  </a:lnTo>
                  <a:lnTo>
                    <a:pt x="3920" y="822"/>
                  </a:lnTo>
                  <a:lnTo>
                    <a:pt x="3913" y="806"/>
                  </a:lnTo>
                  <a:lnTo>
                    <a:pt x="3904" y="792"/>
                  </a:lnTo>
                  <a:lnTo>
                    <a:pt x="3895" y="778"/>
                  </a:lnTo>
                  <a:lnTo>
                    <a:pt x="3883" y="765"/>
                  </a:lnTo>
                  <a:lnTo>
                    <a:pt x="3643" y="525"/>
                  </a:lnTo>
                  <a:lnTo>
                    <a:pt x="3630" y="514"/>
                  </a:lnTo>
                  <a:lnTo>
                    <a:pt x="3616" y="504"/>
                  </a:lnTo>
                  <a:lnTo>
                    <a:pt x="3602" y="495"/>
                  </a:lnTo>
                  <a:lnTo>
                    <a:pt x="3587" y="489"/>
                  </a:lnTo>
                  <a:lnTo>
                    <a:pt x="3572" y="483"/>
                  </a:lnTo>
                  <a:lnTo>
                    <a:pt x="3555" y="479"/>
                  </a:lnTo>
                  <a:lnTo>
                    <a:pt x="3539" y="477"/>
                  </a:lnTo>
                  <a:lnTo>
                    <a:pt x="3523" y="476"/>
                  </a:lnTo>
                  <a:lnTo>
                    <a:pt x="3507" y="477"/>
                  </a:lnTo>
                  <a:lnTo>
                    <a:pt x="3490" y="479"/>
                  </a:lnTo>
                  <a:lnTo>
                    <a:pt x="3474" y="483"/>
                  </a:lnTo>
                  <a:lnTo>
                    <a:pt x="3459" y="489"/>
                  </a:lnTo>
                  <a:lnTo>
                    <a:pt x="3444" y="495"/>
                  </a:lnTo>
                  <a:lnTo>
                    <a:pt x="3430" y="504"/>
                  </a:lnTo>
                  <a:lnTo>
                    <a:pt x="3415" y="514"/>
                  </a:lnTo>
                  <a:lnTo>
                    <a:pt x="3403" y="525"/>
                  </a:lnTo>
                  <a:lnTo>
                    <a:pt x="3259" y="669"/>
                  </a:lnTo>
                  <a:lnTo>
                    <a:pt x="3246" y="682"/>
                  </a:lnTo>
                  <a:lnTo>
                    <a:pt x="3232" y="692"/>
                  </a:lnTo>
                  <a:lnTo>
                    <a:pt x="3217" y="702"/>
                  </a:lnTo>
                  <a:lnTo>
                    <a:pt x="3200" y="710"/>
                  </a:lnTo>
                  <a:lnTo>
                    <a:pt x="3183" y="717"/>
                  </a:lnTo>
                  <a:lnTo>
                    <a:pt x="3166" y="723"/>
                  </a:lnTo>
                  <a:lnTo>
                    <a:pt x="3149" y="727"/>
                  </a:lnTo>
                  <a:lnTo>
                    <a:pt x="3130" y="731"/>
                  </a:lnTo>
                  <a:lnTo>
                    <a:pt x="3112" y="733"/>
                  </a:lnTo>
                  <a:lnTo>
                    <a:pt x="3093" y="733"/>
                  </a:lnTo>
                  <a:lnTo>
                    <a:pt x="3075" y="733"/>
                  </a:lnTo>
                  <a:lnTo>
                    <a:pt x="3056" y="731"/>
                  </a:lnTo>
                  <a:lnTo>
                    <a:pt x="3039" y="728"/>
                  </a:lnTo>
                  <a:lnTo>
                    <a:pt x="3022" y="723"/>
                  </a:lnTo>
                  <a:lnTo>
                    <a:pt x="3005" y="717"/>
                  </a:lnTo>
                  <a:lnTo>
                    <a:pt x="2989" y="710"/>
                  </a:lnTo>
                  <a:lnTo>
                    <a:pt x="2705" y="592"/>
                  </a:lnTo>
                  <a:lnTo>
                    <a:pt x="2689" y="587"/>
                  </a:lnTo>
                  <a:lnTo>
                    <a:pt x="2673" y="579"/>
                  </a:lnTo>
                  <a:lnTo>
                    <a:pt x="2658" y="570"/>
                  </a:lnTo>
                  <a:lnTo>
                    <a:pt x="2642" y="560"/>
                  </a:lnTo>
                  <a:lnTo>
                    <a:pt x="2628" y="549"/>
                  </a:lnTo>
                  <a:lnTo>
                    <a:pt x="2615" y="536"/>
                  </a:lnTo>
                  <a:lnTo>
                    <a:pt x="2603" y="522"/>
                  </a:lnTo>
                  <a:lnTo>
                    <a:pt x="2591" y="507"/>
                  </a:lnTo>
                  <a:lnTo>
                    <a:pt x="2581" y="492"/>
                  </a:lnTo>
                  <a:lnTo>
                    <a:pt x="2571" y="476"/>
                  </a:lnTo>
                  <a:lnTo>
                    <a:pt x="2563" y="460"/>
                  </a:lnTo>
                  <a:lnTo>
                    <a:pt x="2556" y="442"/>
                  </a:lnTo>
                  <a:lnTo>
                    <a:pt x="2551" y="425"/>
                  </a:lnTo>
                  <a:lnTo>
                    <a:pt x="2547" y="408"/>
                  </a:lnTo>
                  <a:lnTo>
                    <a:pt x="2544" y="391"/>
                  </a:lnTo>
                  <a:lnTo>
                    <a:pt x="2543" y="373"/>
                  </a:lnTo>
                  <a:lnTo>
                    <a:pt x="2543" y="169"/>
                  </a:lnTo>
                  <a:lnTo>
                    <a:pt x="2543" y="152"/>
                  </a:lnTo>
                  <a:lnTo>
                    <a:pt x="2540" y="135"/>
                  </a:lnTo>
                  <a:lnTo>
                    <a:pt x="2536" y="119"/>
                  </a:lnTo>
                  <a:lnTo>
                    <a:pt x="2530" y="103"/>
                  </a:lnTo>
                  <a:lnTo>
                    <a:pt x="2523" y="88"/>
                  </a:lnTo>
                  <a:lnTo>
                    <a:pt x="2515" y="75"/>
                  </a:lnTo>
                  <a:lnTo>
                    <a:pt x="2505" y="62"/>
                  </a:lnTo>
                  <a:lnTo>
                    <a:pt x="2493" y="50"/>
                  </a:lnTo>
                  <a:lnTo>
                    <a:pt x="2481" y="39"/>
                  </a:lnTo>
                  <a:lnTo>
                    <a:pt x="2469" y="28"/>
                  </a:lnTo>
                  <a:lnTo>
                    <a:pt x="2455" y="20"/>
                  </a:lnTo>
                  <a:lnTo>
                    <a:pt x="2440" y="13"/>
                  </a:lnTo>
                  <a:lnTo>
                    <a:pt x="2424" y="7"/>
                  </a:lnTo>
                  <a:lnTo>
                    <a:pt x="2408" y="3"/>
                  </a:lnTo>
                  <a:lnTo>
                    <a:pt x="2391" y="1"/>
                  </a:lnTo>
                  <a:lnTo>
                    <a:pt x="2374" y="0"/>
                  </a:lnTo>
                  <a:lnTo>
                    <a:pt x="2035" y="0"/>
                  </a:lnTo>
                  <a:lnTo>
                    <a:pt x="2018" y="1"/>
                  </a:lnTo>
                  <a:lnTo>
                    <a:pt x="2001" y="3"/>
                  </a:lnTo>
                  <a:lnTo>
                    <a:pt x="1985" y="7"/>
                  </a:lnTo>
                  <a:lnTo>
                    <a:pt x="1969" y="13"/>
                  </a:lnTo>
                  <a:lnTo>
                    <a:pt x="1955" y="20"/>
                  </a:lnTo>
                  <a:lnTo>
                    <a:pt x="1941" y="28"/>
                  </a:lnTo>
                  <a:lnTo>
                    <a:pt x="1927" y="39"/>
                  </a:lnTo>
                  <a:lnTo>
                    <a:pt x="1915" y="50"/>
                  </a:lnTo>
                  <a:lnTo>
                    <a:pt x="1904" y="62"/>
                  </a:lnTo>
                  <a:lnTo>
                    <a:pt x="1894" y="75"/>
                  </a:lnTo>
                  <a:lnTo>
                    <a:pt x="1886" y="88"/>
                  </a:lnTo>
                  <a:lnTo>
                    <a:pt x="1879" y="103"/>
                  </a:lnTo>
                  <a:lnTo>
                    <a:pt x="1873" y="119"/>
                  </a:lnTo>
                  <a:lnTo>
                    <a:pt x="1869" y="135"/>
                  </a:lnTo>
                  <a:lnTo>
                    <a:pt x="1867" y="152"/>
                  </a:lnTo>
                  <a:lnTo>
                    <a:pt x="1866" y="169"/>
                  </a:lnTo>
                  <a:lnTo>
                    <a:pt x="1866" y="373"/>
                  </a:lnTo>
                  <a:lnTo>
                    <a:pt x="1864" y="391"/>
                  </a:lnTo>
                  <a:lnTo>
                    <a:pt x="1861" y="408"/>
                  </a:lnTo>
                  <a:lnTo>
                    <a:pt x="1858" y="425"/>
                  </a:lnTo>
                  <a:lnTo>
                    <a:pt x="1852" y="442"/>
                  </a:lnTo>
                  <a:lnTo>
                    <a:pt x="1845" y="460"/>
                  </a:lnTo>
                  <a:lnTo>
                    <a:pt x="1837" y="476"/>
                  </a:lnTo>
                  <a:lnTo>
                    <a:pt x="1828" y="492"/>
                  </a:lnTo>
                  <a:lnTo>
                    <a:pt x="1818" y="507"/>
                  </a:lnTo>
                  <a:lnTo>
                    <a:pt x="1807" y="522"/>
                  </a:lnTo>
                  <a:lnTo>
                    <a:pt x="1793" y="536"/>
                  </a:lnTo>
                  <a:lnTo>
                    <a:pt x="1780" y="549"/>
                  </a:lnTo>
                  <a:lnTo>
                    <a:pt x="1766" y="560"/>
                  </a:lnTo>
                  <a:lnTo>
                    <a:pt x="1751" y="570"/>
                  </a:lnTo>
                  <a:lnTo>
                    <a:pt x="1736" y="579"/>
                  </a:lnTo>
                  <a:lnTo>
                    <a:pt x="1719" y="587"/>
                  </a:lnTo>
                  <a:lnTo>
                    <a:pt x="1703" y="592"/>
                  </a:lnTo>
                  <a:lnTo>
                    <a:pt x="1419" y="710"/>
                  </a:lnTo>
                  <a:lnTo>
                    <a:pt x="1404" y="717"/>
                  </a:lnTo>
                  <a:lnTo>
                    <a:pt x="1387" y="723"/>
                  </a:lnTo>
                  <a:lnTo>
                    <a:pt x="1370" y="728"/>
                  </a:lnTo>
                  <a:lnTo>
                    <a:pt x="1352" y="731"/>
                  </a:lnTo>
                  <a:lnTo>
                    <a:pt x="1334" y="733"/>
                  </a:lnTo>
                  <a:lnTo>
                    <a:pt x="1316" y="733"/>
                  </a:lnTo>
                  <a:lnTo>
                    <a:pt x="1297" y="733"/>
                  </a:lnTo>
                  <a:lnTo>
                    <a:pt x="1278" y="731"/>
                  </a:lnTo>
                  <a:lnTo>
                    <a:pt x="1261" y="727"/>
                  </a:lnTo>
                  <a:lnTo>
                    <a:pt x="1243" y="723"/>
                  </a:lnTo>
                  <a:lnTo>
                    <a:pt x="1225" y="717"/>
                  </a:lnTo>
                  <a:lnTo>
                    <a:pt x="1208" y="710"/>
                  </a:lnTo>
                  <a:lnTo>
                    <a:pt x="1193" y="702"/>
                  </a:lnTo>
                  <a:lnTo>
                    <a:pt x="1178" y="692"/>
                  </a:lnTo>
                  <a:lnTo>
                    <a:pt x="1164" y="682"/>
                  </a:lnTo>
                  <a:lnTo>
                    <a:pt x="1150" y="669"/>
                  </a:lnTo>
                  <a:lnTo>
                    <a:pt x="1005" y="525"/>
                  </a:lnTo>
                  <a:lnTo>
                    <a:pt x="993" y="514"/>
                  </a:lnTo>
                  <a:lnTo>
                    <a:pt x="979" y="504"/>
                  </a:lnTo>
                  <a:lnTo>
                    <a:pt x="965" y="495"/>
                  </a:lnTo>
                  <a:lnTo>
                    <a:pt x="950" y="489"/>
                  </a:lnTo>
                  <a:lnTo>
                    <a:pt x="934" y="483"/>
                  </a:lnTo>
                  <a:lnTo>
                    <a:pt x="918" y="479"/>
                  </a:lnTo>
                  <a:lnTo>
                    <a:pt x="902" y="477"/>
                  </a:lnTo>
                  <a:lnTo>
                    <a:pt x="886" y="476"/>
                  </a:lnTo>
                  <a:lnTo>
                    <a:pt x="869" y="477"/>
                  </a:lnTo>
                  <a:lnTo>
                    <a:pt x="853" y="479"/>
                  </a:lnTo>
                  <a:lnTo>
                    <a:pt x="837" y="483"/>
                  </a:lnTo>
                  <a:lnTo>
                    <a:pt x="822" y="489"/>
                  </a:lnTo>
                  <a:lnTo>
                    <a:pt x="807" y="495"/>
                  </a:lnTo>
                  <a:lnTo>
                    <a:pt x="792" y="504"/>
                  </a:lnTo>
                  <a:lnTo>
                    <a:pt x="779" y="514"/>
                  </a:lnTo>
                  <a:lnTo>
                    <a:pt x="766" y="525"/>
                  </a:lnTo>
                  <a:lnTo>
                    <a:pt x="527" y="765"/>
                  </a:lnTo>
                  <a:lnTo>
                    <a:pt x="514" y="778"/>
                  </a:lnTo>
                  <a:lnTo>
                    <a:pt x="504" y="792"/>
                  </a:lnTo>
                  <a:lnTo>
                    <a:pt x="496" y="806"/>
                  </a:lnTo>
                  <a:lnTo>
                    <a:pt x="489" y="822"/>
                  </a:lnTo>
                  <a:lnTo>
                    <a:pt x="484" y="837"/>
                  </a:lnTo>
                  <a:lnTo>
                    <a:pt x="480" y="853"/>
                  </a:lnTo>
                  <a:lnTo>
                    <a:pt x="477" y="869"/>
                  </a:lnTo>
                  <a:lnTo>
                    <a:pt x="477" y="886"/>
                  </a:lnTo>
                  <a:lnTo>
                    <a:pt x="477" y="902"/>
                  </a:lnTo>
                  <a:lnTo>
                    <a:pt x="480" y="918"/>
                  </a:lnTo>
                  <a:lnTo>
                    <a:pt x="484" y="933"/>
                  </a:lnTo>
                  <a:lnTo>
                    <a:pt x="489" y="949"/>
                  </a:lnTo>
                  <a:lnTo>
                    <a:pt x="496" y="965"/>
                  </a:lnTo>
                  <a:lnTo>
                    <a:pt x="504" y="979"/>
                  </a:lnTo>
                  <a:lnTo>
                    <a:pt x="514" y="992"/>
                  </a:lnTo>
                  <a:lnTo>
                    <a:pt x="527" y="1005"/>
                  </a:lnTo>
                  <a:lnTo>
                    <a:pt x="670" y="1149"/>
                  </a:lnTo>
                  <a:lnTo>
                    <a:pt x="682" y="1162"/>
                  </a:lnTo>
                  <a:lnTo>
                    <a:pt x="693" y="1177"/>
                  </a:lnTo>
                  <a:lnTo>
                    <a:pt x="702" y="1192"/>
                  </a:lnTo>
                  <a:lnTo>
                    <a:pt x="710" y="1208"/>
                  </a:lnTo>
                  <a:lnTo>
                    <a:pt x="717" y="1224"/>
                  </a:lnTo>
                  <a:lnTo>
                    <a:pt x="723" y="1242"/>
                  </a:lnTo>
                  <a:lnTo>
                    <a:pt x="728" y="1260"/>
                  </a:lnTo>
                  <a:lnTo>
                    <a:pt x="732" y="1278"/>
                  </a:lnTo>
                  <a:lnTo>
                    <a:pt x="734" y="1296"/>
                  </a:lnTo>
                  <a:lnTo>
                    <a:pt x="735" y="1315"/>
                  </a:lnTo>
                  <a:lnTo>
                    <a:pt x="734" y="1333"/>
                  </a:lnTo>
                  <a:lnTo>
                    <a:pt x="732" y="1351"/>
                  </a:lnTo>
                  <a:lnTo>
                    <a:pt x="728" y="1369"/>
                  </a:lnTo>
                  <a:lnTo>
                    <a:pt x="723" y="1387"/>
                  </a:lnTo>
                  <a:lnTo>
                    <a:pt x="717" y="1403"/>
                  </a:lnTo>
                  <a:lnTo>
                    <a:pt x="710" y="1419"/>
                  </a:lnTo>
                  <a:lnTo>
                    <a:pt x="594" y="1703"/>
                  </a:lnTo>
                  <a:lnTo>
                    <a:pt x="587" y="1719"/>
                  </a:lnTo>
                  <a:lnTo>
                    <a:pt x="579" y="1736"/>
                  </a:lnTo>
                  <a:lnTo>
                    <a:pt x="570" y="1751"/>
                  </a:lnTo>
                  <a:lnTo>
                    <a:pt x="560" y="1766"/>
                  </a:lnTo>
                  <a:lnTo>
                    <a:pt x="549" y="1780"/>
                  </a:lnTo>
                  <a:lnTo>
                    <a:pt x="536" y="1793"/>
                  </a:lnTo>
                  <a:lnTo>
                    <a:pt x="523" y="1806"/>
                  </a:lnTo>
                  <a:lnTo>
                    <a:pt x="508" y="1818"/>
                  </a:lnTo>
                  <a:lnTo>
                    <a:pt x="493" y="1828"/>
                  </a:lnTo>
                  <a:lnTo>
                    <a:pt x="477" y="1837"/>
                  </a:lnTo>
                  <a:lnTo>
                    <a:pt x="460" y="1845"/>
                  </a:lnTo>
                  <a:lnTo>
                    <a:pt x="443" y="1852"/>
                  </a:lnTo>
                  <a:lnTo>
                    <a:pt x="426" y="1857"/>
                  </a:lnTo>
                  <a:lnTo>
                    <a:pt x="409" y="1861"/>
                  </a:lnTo>
                  <a:lnTo>
                    <a:pt x="391" y="1864"/>
                  </a:lnTo>
                  <a:lnTo>
                    <a:pt x="373" y="1865"/>
                  </a:lnTo>
                  <a:lnTo>
                    <a:pt x="170" y="1864"/>
                  </a:lnTo>
                  <a:lnTo>
                    <a:pt x="152" y="1865"/>
                  </a:lnTo>
                  <a:lnTo>
                    <a:pt x="136" y="1868"/>
                  </a:lnTo>
                  <a:lnTo>
                    <a:pt x="120" y="1873"/>
                  </a:lnTo>
                  <a:lnTo>
                    <a:pt x="104" y="1879"/>
                  </a:lnTo>
                  <a:lnTo>
                    <a:pt x="89" y="1886"/>
                  </a:lnTo>
                  <a:lnTo>
                    <a:pt x="75" y="1894"/>
                  </a:lnTo>
                  <a:lnTo>
                    <a:pt x="62" y="1904"/>
                  </a:lnTo>
                  <a:lnTo>
                    <a:pt x="50" y="1915"/>
                  </a:lnTo>
                  <a:lnTo>
                    <a:pt x="39" y="1926"/>
                  </a:lnTo>
                  <a:lnTo>
                    <a:pt x="30" y="1939"/>
                  </a:lnTo>
                  <a:lnTo>
                    <a:pt x="20" y="1954"/>
                  </a:lnTo>
                  <a:lnTo>
                    <a:pt x="13" y="1969"/>
                  </a:lnTo>
                  <a:lnTo>
                    <a:pt x="8" y="1984"/>
                  </a:lnTo>
                  <a:lnTo>
                    <a:pt x="3" y="2000"/>
                  </a:lnTo>
                  <a:lnTo>
                    <a:pt x="1" y="2018"/>
                  </a:lnTo>
                  <a:lnTo>
                    <a:pt x="0" y="2035"/>
                  </a:lnTo>
                  <a:lnTo>
                    <a:pt x="0" y="2374"/>
                  </a:lnTo>
                  <a:lnTo>
                    <a:pt x="1" y="2391"/>
                  </a:lnTo>
                  <a:lnTo>
                    <a:pt x="3" y="2408"/>
                  </a:lnTo>
                  <a:lnTo>
                    <a:pt x="8" y="2424"/>
                  </a:lnTo>
                  <a:lnTo>
                    <a:pt x="13" y="2440"/>
                  </a:lnTo>
                  <a:lnTo>
                    <a:pt x="20" y="2454"/>
                  </a:lnTo>
                  <a:lnTo>
                    <a:pt x="30" y="2468"/>
                  </a:lnTo>
                  <a:lnTo>
                    <a:pt x="39" y="2481"/>
                  </a:lnTo>
                  <a:lnTo>
                    <a:pt x="50" y="2493"/>
                  </a:lnTo>
                  <a:lnTo>
                    <a:pt x="62" y="2504"/>
                  </a:lnTo>
                  <a:lnTo>
                    <a:pt x="75" y="2515"/>
                  </a:lnTo>
                  <a:lnTo>
                    <a:pt x="89" y="2523"/>
                  </a:lnTo>
                  <a:lnTo>
                    <a:pt x="104" y="2530"/>
                  </a:lnTo>
                  <a:lnTo>
                    <a:pt x="120" y="2536"/>
                  </a:lnTo>
                  <a:lnTo>
                    <a:pt x="136" y="2540"/>
                  </a:lnTo>
                  <a:lnTo>
                    <a:pt x="152" y="2542"/>
                  </a:lnTo>
                  <a:lnTo>
                    <a:pt x="170" y="2543"/>
                  </a:lnTo>
                  <a:lnTo>
                    <a:pt x="373" y="2543"/>
                  </a:lnTo>
                  <a:lnTo>
                    <a:pt x="391" y="2544"/>
                  </a:lnTo>
                  <a:lnTo>
                    <a:pt x="408" y="2547"/>
                  </a:lnTo>
                  <a:lnTo>
                    <a:pt x="426" y="2551"/>
                  </a:lnTo>
                  <a:lnTo>
                    <a:pt x="443" y="2556"/>
                  </a:lnTo>
                  <a:lnTo>
                    <a:pt x="460" y="2563"/>
                  </a:lnTo>
                  <a:lnTo>
                    <a:pt x="477" y="2571"/>
                  </a:lnTo>
                  <a:lnTo>
                    <a:pt x="492" y="2581"/>
                  </a:lnTo>
                  <a:lnTo>
                    <a:pt x="507" y="2591"/>
                  </a:lnTo>
                  <a:lnTo>
                    <a:pt x="523" y="2603"/>
                  </a:lnTo>
                  <a:lnTo>
                    <a:pt x="536" y="2615"/>
                  </a:lnTo>
                  <a:lnTo>
                    <a:pt x="549" y="2628"/>
                  </a:lnTo>
                  <a:lnTo>
                    <a:pt x="560" y="2642"/>
                  </a:lnTo>
                  <a:lnTo>
                    <a:pt x="570" y="2658"/>
                  </a:lnTo>
                  <a:lnTo>
                    <a:pt x="579" y="2673"/>
                  </a:lnTo>
                  <a:lnTo>
                    <a:pt x="586" y="2689"/>
                  </a:lnTo>
                  <a:lnTo>
                    <a:pt x="593" y="2705"/>
                  </a:lnTo>
                  <a:lnTo>
                    <a:pt x="710" y="2989"/>
                  </a:lnTo>
                  <a:lnTo>
                    <a:pt x="717" y="3006"/>
                  </a:lnTo>
                  <a:lnTo>
                    <a:pt x="723" y="3022"/>
                  </a:lnTo>
                  <a:lnTo>
                    <a:pt x="728" y="3039"/>
                  </a:lnTo>
                  <a:lnTo>
                    <a:pt x="732" y="3057"/>
                  </a:lnTo>
                  <a:lnTo>
                    <a:pt x="734" y="3075"/>
                  </a:lnTo>
                  <a:lnTo>
                    <a:pt x="735" y="3094"/>
                  </a:lnTo>
                  <a:lnTo>
                    <a:pt x="734" y="3112"/>
                  </a:lnTo>
                  <a:lnTo>
                    <a:pt x="732" y="3130"/>
                  </a:lnTo>
                  <a:lnTo>
                    <a:pt x="727" y="3149"/>
                  </a:lnTo>
                  <a:lnTo>
                    <a:pt x="723" y="3166"/>
                  </a:lnTo>
                  <a:lnTo>
                    <a:pt x="717" y="3184"/>
                  </a:lnTo>
                  <a:lnTo>
                    <a:pt x="710" y="3200"/>
                  </a:lnTo>
                  <a:lnTo>
                    <a:pt x="702" y="3217"/>
                  </a:lnTo>
                  <a:lnTo>
                    <a:pt x="693" y="3232"/>
                  </a:lnTo>
                  <a:lnTo>
                    <a:pt x="682" y="3246"/>
                  </a:lnTo>
                  <a:lnTo>
                    <a:pt x="670" y="3259"/>
                  </a:lnTo>
                  <a:lnTo>
                    <a:pt x="526" y="3403"/>
                  </a:lnTo>
                  <a:lnTo>
                    <a:pt x="514" y="3415"/>
                  </a:lnTo>
                  <a:lnTo>
                    <a:pt x="504" y="3430"/>
                  </a:lnTo>
                  <a:lnTo>
                    <a:pt x="496" y="3444"/>
                  </a:lnTo>
                  <a:lnTo>
                    <a:pt x="489" y="3459"/>
                  </a:lnTo>
                  <a:lnTo>
                    <a:pt x="483" y="3474"/>
                  </a:lnTo>
                  <a:lnTo>
                    <a:pt x="480" y="3490"/>
                  </a:lnTo>
                  <a:lnTo>
                    <a:pt x="477" y="3507"/>
                  </a:lnTo>
                  <a:lnTo>
                    <a:pt x="477" y="3523"/>
                  </a:lnTo>
                  <a:lnTo>
                    <a:pt x="477" y="3539"/>
                  </a:lnTo>
                  <a:lnTo>
                    <a:pt x="480" y="3555"/>
                  </a:lnTo>
                  <a:lnTo>
                    <a:pt x="483" y="3572"/>
                  </a:lnTo>
                  <a:lnTo>
                    <a:pt x="489" y="3587"/>
                  </a:lnTo>
                  <a:lnTo>
                    <a:pt x="496" y="3602"/>
                  </a:lnTo>
                  <a:lnTo>
                    <a:pt x="504" y="3616"/>
                  </a:lnTo>
                  <a:lnTo>
                    <a:pt x="514" y="3630"/>
                  </a:lnTo>
                  <a:lnTo>
                    <a:pt x="526" y="3643"/>
                  </a:lnTo>
                  <a:lnTo>
                    <a:pt x="766" y="3883"/>
                  </a:lnTo>
                  <a:lnTo>
                    <a:pt x="779" y="3894"/>
                  </a:lnTo>
                  <a:lnTo>
                    <a:pt x="792" y="3904"/>
                  </a:lnTo>
                  <a:lnTo>
                    <a:pt x="807" y="3913"/>
                  </a:lnTo>
                  <a:lnTo>
                    <a:pt x="822" y="3921"/>
                  </a:lnTo>
                  <a:lnTo>
                    <a:pt x="837" y="3926"/>
                  </a:lnTo>
                  <a:lnTo>
                    <a:pt x="853" y="3930"/>
                  </a:lnTo>
                  <a:lnTo>
                    <a:pt x="869" y="3932"/>
                  </a:lnTo>
                  <a:lnTo>
                    <a:pt x="886" y="3933"/>
                  </a:lnTo>
                  <a:lnTo>
                    <a:pt x="902" y="3932"/>
                  </a:lnTo>
                  <a:lnTo>
                    <a:pt x="918" y="3930"/>
                  </a:lnTo>
                  <a:lnTo>
                    <a:pt x="934" y="3926"/>
                  </a:lnTo>
                  <a:lnTo>
                    <a:pt x="950" y="3921"/>
                  </a:lnTo>
                  <a:lnTo>
                    <a:pt x="965" y="3913"/>
                  </a:lnTo>
                  <a:lnTo>
                    <a:pt x="979" y="3904"/>
                  </a:lnTo>
                  <a:lnTo>
                    <a:pt x="993" y="3894"/>
                  </a:lnTo>
                  <a:lnTo>
                    <a:pt x="1005" y="3883"/>
                  </a:lnTo>
                  <a:lnTo>
                    <a:pt x="1150" y="3739"/>
                  </a:lnTo>
                  <a:lnTo>
                    <a:pt x="1163" y="3727"/>
                  </a:lnTo>
                  <a:lnTo>
                    <a:pt x="1177" y="3717"/>
                  </a:lnTo>
                  <a:lnTo>
                    <a:pt x="1192" y="3706"/>
                  </a:lnTo>
                  <a:lnTo>
                    <a:pt x="1208" y="3698"/>
                  </a:lnTo>
                  <a:lnTo>
                    <a:pt x="1225" y="3691"/>
                  </a:lnTo>
                  <a:lnTo>
                    <a:pt x="1243" y="3685"/>
                  </a:lnTo>
                  <a:lnTo>
                    <a:pt x="1260" y="3681"/>
                  </a:lnTo>
                  <a:lnTo>
                    <a:pt x="1278" y="3678"/>
                  </a:lnTo>
                  <a:lnTo>
                    <a:pt x="1296" y="3675"/>
                  </a:lnTo>
                  <a:lnTo>
                    <a:pt x="1315" y="3675"/>
                  </a:lnTo>
                  <a:lnTo>
                    <a:pt x="1333" y="3675"/>
                  </a:lnTo>
                  <a:lnTo>
                    <a:pt x="1351" y="3677"/>
                  </a:lnTo>
                  <a:lnTo>
                    <a:pt x="1370" y="3681"/>
                  </a:lnTo>
                  <a:lnTo>
                    <a:pt x="1387" y="3685"/>
                  </a:lnTo>
                  <a:lnTo>
                    <a:pt x="1403" y="3691"/>
                  </a:lnTo>
                  <a:lnTo>
                    <a:pt x="1419" y="3699"/>
                  </a:lnTo>
                  <a:lnTo>
                    <a:pt x="1703" y="3816"/>
                  </a:lnTo>
                  <a:lnTo>
                    <a:pt x="1719" y="3822"/>
                  </a:lnTo>
                  <a:lnTo>
                    <a:pt x="1736" y="3829"/>
                  </a:lnTo>
                  <a:lnTo>
                    <a:pt x="1751" y="3838"/>
                  </a:lnTo>
                  <a:lnTo>
                    <a:pt x="1766" y="3848"/>
                  </a:lnTo>
                  <a:lnTo>
                    <a:pt x="1780" y="3861"/>
                  </a:lnTo>
                  <a:lnTo>
                    <a:pt x="1793" y="3873"/>
                  </a:lnTo>
                  <a:lnTo>
                    <a:pt x="1807" y="3887"/>
                  </a:lnTo>
                  <a:lnTo>
                    <a:pt x="1818" y="3901"/>
                  </a:lnTo>
                  <a:lnTo>
                    <a:pt x="1828" y="3916"/>
                  </a:lnTo>
                  <a:lnTo>
                    <a:pt x="1837" y="3933"/>
                  </a:lnTo>
                  <a:lnTo>
                    <a:pt x="1845" y="3949"/>
                  </a:lnTo>
                  <a:lnTo>
                    <a:pt x="1852" y="3966"/>
                  </a:lnTo>
                  <a:lnTo>
                    <a:pt x="1858" y="3983"/>
                  </a:lnTo>
                  <a:lnTo>
                    <a:pt x="1861" y="4001"/>
                  </a:lnTo>
                  <a:lnTo>
                    <a:pt x="1864" y="4019"/>
                  </a:lnTo>
                  <a:lnTo>
                    <a:pt x="1866" y="4036"/>
                  </a:lnTo>
                  <a:lnTo>
                    <a:pt x="1866" y="4239"/>
                  </a:lnTo>
                  <a:lnTo>
                    <a:pt x="1867" y="4256"/>
                  </a:lnTo>
                  <a:lnTo>
                    <a:pt x="1869" y="4272"/>
                  </a:lnTo>
                  <a:lnTo>
                    <a:pt x="1873" y="4289"/>
                  </a:lnTo>
                  <a:lnTo>
                    <a:pt x="1879" y="4305"/>
                  </a:lnTo>
                  <a:lnTo>
                    <a:pt x="1886" y="4319"/>
                  </a:lnTo>
                  <a:lnTo>
                    <a:pt x="1894" y="4333"/>
                  </a:lnTo>
                  <a:lnTo>
                    <a:pt x="1904" y="4347"/>
                  </a:lnTo>
                  <a:lnTo>
                    <a:pt x="1915" y="4359"/>
                  </a:lnTo>
                  <a:lnTo>
                    <a:pt x="1927" y="4370"/>
                  </a:lnTo>
                  <a:lnTo>
                    <a:pt x="1941" y="4379"/>
                  </a:lnTo>
                  <a:lnTo>
                    <a:pt x="1954" y="4388"/>
                  </a:lnTo>
                  <a:lnTo>
                    <a:pt x="1969" y="4395"/>
                  </a:lnTo>
                  <a:lnTo>
                    <a:pt x="1984" y="4400"/>
                  </a:lnTo>
                  <a:lnTo>
                    <a:pt x="2000" y="4405"/>
                  </a:lnTo>
                  <a:lnTo>
                    <a:pt x="2018" y="4407"/>
                  </a:lnTo>
                  <a:lnTo>
                    <a:pt x="2035" y="4408"/>
                  </a:lnTo>
                  <a:lnTo>
                    <a:pt x="2374" y="4408"/>
                  </a:lnTo>
                  <a:lnTo>
                    <a:pt x="2391" y="4407"/>
                  </a:lnTo>
                  <a:lnTo>
                    <a:pt x="2408" y="4405"/>
                  </a:lnTo>
                  <a:lnTo>
                    <a:pt x="2424" y="4400"/>
                  </a:lnTo>
                  <a:lnTo>
                    <a:pt x="2440" y="4395"/>
                  </a:lnTo>
                  <a:lnTo>
                    <a:pt x="2455" y="4388"/>
                  </a:lnTo>
                  <a:lnTo>
                    <a:pt x="2469" y="4379"/>
                  </a:lnTo>
                  <a:lnTo>
                    <a:pt x="2481" y="4370"/>
                  </a:lnTo>
                  <a:lnTo>
                    <a:pt x="2493" y="4359"/>
                  </a:lnTo>
                  <a:lnTo>
                    <a:pt x="2505" y="4347"/>
                  </a:lnTo>
                  <a:lnTo>
                    <a:pt x="2515" y="4333"/>
                  </a:lnTo>
                  <a:lnTo>
                    <a:pt x="2523" y="4319"/>
                  </a:lnTo>
                  <a:lnTo>
                    <a:pt x="2530" y="4305"/>
                  </a:lnTo>
                  <a:lnTo>
                    <a:pt x="2536" y="4289"/>
                  </a:lnTo>
                  <a:lnTo>
                    <a:pt x="2540" y="4272"/>
                  </a:lnTo>
                  <a:lnTo>
                    <a:pt x="2543" y="4256"/>
                  </a:lnTo>
                  <a:lnTo>
                    <a:pt x="2543" y="4239"/>
                  </a:lnTo>
                  <a:lnTo>
                    <a:pt x="2543" y="4036"/>
                  </a:lnTo>
                  <a:lnTo>
                    <a:pt x="2544" y="4019"/>
                  </a:lnTo>
                  <a:lnTo>
                    <a:pt x="2547" y="4001"/>
                  </a:lnTo>
                  <a:lnTo>
                    <a:pt x="2551" y="3983"/>
                  </a:lnTo>
                  <a:lnTo>
                    <a:pt x="2556" y="3966"/>
                  </a:lnTo>
                  <a:lnTo>
                    <a:pt x="2563" y="3949"/>
                  </a:lnTo>
                  <a:lnTo>
                    <a:pt x="2571" y="3933"/>
                  </a:lnTo>
                  <a:lnTo>
                    <a:pt x="2581" y="3916"/>
                  </a:lnTo>
                  <a:lnTo>
                    <a:pt x="2591" y="3901"/>
                  </a:lnTo>
                  <a:lnTo>
                    <a:pt x="2603" y="3887"/>
                  </a:lnTo>
                  <a:lnTo>
                    <a:pt x="2615" y="3873"/>
                  </a:lnTo>
                  <a:lnTo>
                    <a:pt x="2628" y="3861"/>
                  </a:lnTo>
                  <a:lnTo>
                    <a:pt x="2642" y="3848"/>
                  </a:lnTo>
                  <a:lnTo>
                    <a:pt x="2658" y="3838"/>
                  </a:lnTo>
                  <a:lnTo>
                    <a:pt x="2673" y="3829"/>
                  </a:lnTo>
                  <a:lnTo>
                    <a:pt x="2689" y="3822"/>
                  </a:lnTo>
                  <a:lnTo>
                    <a:pt x="2705" y="3816"/>
                  </a:lnTo>
                  <a:lnTo>
                    <a:pt x="2989" y="3699"/>
                  </a:lnTo>
                  <a:lnTo>
                    <a:pt x="3006" y="3691"/>
                  </a:lnTo>
                  <a:lnTo>
                    <a:pt x="3022" y="3685"/>
                  </a:lnTo>
                  <a:lnTo>
                    <a:pt x="3039" y="3681"/>
                  </a:lnTo>
                  <a:lnTo>
                    <a:pt x="3057" y="3677"/>
                  </a:lnTo>
                  <a:lnTo>
                    <a:pt x="3076" y="3675"/>
                  </a:lnTo>
                  <a:lnTo>
                    <a:pt x="3094" y="3675"/>
                  </a:lnTo>
                  <a:lnTo>
                    <a:pt x="3112" y="3675"/>
                  </a:lnTo>
                  <a:lnTo>
                    <a:pt x="3130" y="3678"/>
                  </a:lnTo>
                  <a:lnTo>
                    <a:pt x="3149" y="3681"/>
                  </a:lnTo>
                  <a:lnTo>
                    <a:pt x="3167" y="3685"/>
                  </a:lnTo>
                  <a:lnTo>
                    <a:pt x="3184" y="3691"/>
                  </a:lnTo>
                  <a:lnTo>
                    <a:pt x="3201" y="3698"/>
                  </a:lnTo>
                  <a:lnTo>
                    <a:pt x="3217" y="3706"/>
                  </a:lnTo>
                  <a:lnTo>
                    <a:pt x="3232" y="3717"/>
                  </a:lnTo>
                  <a:lnTo>
                    <a:pt x="3246" y="3727"/>
                  </a:lnTo>
                  <a:lnTo>
                    <a:pt x="3259" y="3739"/>
                  </a:lnTo>
                  <a:lnTo>
                    <a:pt x="3403" y="3883"/>
                  </a:lnTo>
                  <a:lnTo>
                    <a:pt x="3415" y="3894"/>
                  </a:lnTo>
                  <a:lnTo>
                    <a:pt x="3430" y="3904"/>
                  </a:lnTo>
                  <a:lnTo>
                    <a:pt x="3444" y="3913"/>
                  </a:lnTo>
                  <a:lnTo>
                    <a:pt x="3459" y="3921"/>
                  </a:lnTo>
                  <a:lnTo>
                    <a:pt x="3474" y="3926"/>
                  </a:lnTo>
                  <a:lnTo>
                    <a:pt x="3490" y="3930"/>
                  </a:lnTo>
                  <a:lnTo>
                    <a:pt x="3507" y="3932"/>
                  </a:lnTo>
                  <a:lnTo>
                    <a:pt x="3523" y="3933"/>
                  </a:lnTo>
                  <a:lnTo>
                    <a:pt x="3539" y="3932"/>
                  </a:lnTo>
                  <a:lnTo>
                    <a:pt x="3555" y="3930"/>
                  </a:lnTo>
                  <a:lnTo>
                    <a:pt x="3572" y="3926"/>
                  </a:lnTo>
                  <a:lnTo>
                    <a:pt x="3587" y="3921"/>
                  </a:lnTo>
                  <a:lnTo>
                    <a:pt x="3602" y="3913"/>
                  </a:lnTo>
                  <a:lnTo>
                    <a:pt x="3616" y="3904"/>
                  </a:lnTo>
                  <a:lnTo>
                    <a:pt x="3630" y="3894"/>
                  </a:lnTo>
                  <a:lnTo>
                    <a:pt x="3643" y="3883"/>
                  </a:lnTo>
                  <a:lnTo>
                    <a:pt x="3883" y="3643"/>
                  </a:lnTo>
                  <a:lnTo>
                    <a:pt x="3895" y="3630"/>
                  </a:lnTo>
                  <a:lnTo>
                    <a:pt x="3904" y="3616"/>
                  </a:lnTo>
                  <a:lnTo>
                    <a:pt x="3913" y="3602"/>
                  </a:lnTo>
                  <a:lnTo>
                    <a:pt x="3920" y="3587"/>
                  </a:lnTo>
                  <a:lnTo>
                    <a:pt x="3926" y="3572"/>
                  </a:lnTo>
                  <a:lnTo>
                    <a:pt x="3930" y="3555"/>
                  </a:lnTo>
                  <a:lnTo>
                    <a:pt x="3932" y="3539"/>
                  </a:lnTo>
                  <a:lnTo>
                    <a:pt x="3933" y="3523"/>
                  </a:lnTo>
                  <a:lnTo>
                    <a:pt x="3932" y="3507"/>
                  </a:lnTo>
                  <a:lnTo>
                    <a:pt x="3930" y="3490"/>
                  </a:lnTo>
                  <a:lnTo>
                    <a:pt x="3926" y="3474"/>
                  </a:lnTo>
                  <a:lnTo>
                    <a:pt x="3920" y="3459"/>
                  </a:lnTo>
                  <a:lnTo>
                    <a:pt x="3913" y="3444"/>
                  </a:lnTo>
                  <a:lnTo>
                    <a:pt x="3904" y="3430"/>
                  </a:lnTo>
                  <a:lnTo>
                    <a:pt x="3895" y="3415"/>
                  </a:lnTo>
                  <a:lnTo>
                    <a:pt x="3883" y="3403"/>
                  </a:lnTo>
                  <a:lnTo>
                    <a:pt x="3739" y="3259"/>
                  </a:lnTo>
                  <a:lnTo>
                    <a:pt x="3727" y="3246"/>
                  </a:lnTo>
                  <a:lnTo>
                    <a:pt x="3717" y="3232"/>
                  </a:lnTo>
                  <a:lnTo>
                    <a:pt x="3706" y="3217"/>
                  </a:lnTo>
                  <a:lnTo>
                    <a:pt x="3698" y="3200"/>
                  </a:lnTo>
                  <a:lnTo>
                    <a:pt x="3691" y="3184"/>
                  </a:lnTo>
                  <a:lnTo>
                    <a:pt x="3685" y="3166"/>
                  </a:lnTo>
                  <a:lnTo>
                    <a:pt x="3681" y="3149"/>
                  </a:lnTo>
                  <a:lnTo>
                    <a:pt x="3678" y="3130"/>
                  </a:lnTo>
                  <a:lnTo>
                    <a:pt x="3675" y="3112"/>
                  </a:lnTo>
                  <a:lnTo>
                    <a:pt x="3675" y="3094"/>
                  </a:lnTo>
                  <a:lnTo>
                    <a:pt x="3675" y="3075"/>
                  </a:lnTo>
                  <a:lnTo>
                    <a:pt x="3677" y="3057"/>
                  </a:lnTo>
                  <a:lnTo>
                    <a:pt x="3680" y="3039"/>
                  </a:lnTo>
                  <a:lnTo>
                    <a:pt x="3685" y="3022"/>
                  </a:lnTo>
                  <a:lnTo>
                    <a:pt x="3691" y="3006"/>
                  </a:lnTo>
                  <a:lnTo>
                    <a:pt x="3699" y="2989"/>
                  </a:lnTo>
                  <a:lnTo>
                    <a:pt x="3816" y="2705"/>
                  </a:lnTo>
                  <a:lnTo>
                    <a:pt x="3822" y="2689"/>
                  </a:lnTo>
                  <a:lnTo>
                    <a:pt x="3829" y="2673"/>
                  </a:lnTo>
                  <a:lnTo>
                    <a:pt x="3838" y="2658"/>
                  </a:lnTo>
                  <a:lnTo>
                    <a:pt x="3848" y="2642"/>
                  </a:lnTo>
                  <a:lnTo>
                    <a:pt x="3861" y="2628"/>
                  </a:lnTo>
                  <a:lnTo>
                    <a:pt x="3873" y="2615"/>
                  </a:lnTo>
                  <a:lnTo>
                    <a:pt x="3887" y="2603"/>
                  </a:lnTo>
                  <a:lnTo>
                    <a:pt x="3901" y="2591"/>
                  </a:lnTo>
                  <a:lnTo>
                    <a:pt x="3916" y="2581"/>
                  </a:lnTo>
                  <a:lnTo>
                    <a:pt x="3933" y="2571"/>
                  </a:lnTo>
                  <a:lnTo>
                    <a:pt x="3949" y="2563"/>
                  </a:lnTo>
                  <a:lnTo>
                    <a:pt x="3966" y="2556"/>
                  </a:lnTo>
                  <a:lnTo>
                    <a:pt x="3983" y="2551"/>
                  </a:lnTo>
                  <a:lnTo>
                    <a:pt x="4001" y="2547"/>
                  </a:lnTo>
                  <a:lnTo>
                    <a:pt x="4018" y="2544"/>
                  </a:lnTo>
                  <a:lnTo>
                    <a:pt x="4036" y="2543"/>
                  </a:lnTo>
                  <a:lnTo>
                    <a:pt x="4239" y="2543"/>
                  </a:lnTo>
                  <a:lnTo>
                    <a:pt x="4256" y="2543"/>
                  </a:lnTo>
                  <a:lnTo>
                    <a:pt x="4273" y="2540"/>
                  </a:lnTo>
                  <a:lnTo>
                    <a:pt x="4290" y="2536"/>
                  </a:lnTo>
                  <a:lnTo>
                    <a:pt x="4305" y="2530"/>
                  </a:lnTo>
                  <a:lnTo>
                    <a:pt x="4320" y="2523"/>
                  </a:lnTo>
                  <a:lnTo>
                    <a:pt x="4333" y="2515"/>
                  </a:lnTo>
                  <a:lnTo>
                    <a:pt x="4346" y="2504"/>
                  </a:lnTo>
                  <a:lnTo>
                    <a:pt x="4359" y="2493"/>
                  </a:lnTo>
                  <a:lnTo>
                    <a:pt x="4370" y="2481"/>
                  </a:lnTo>
                  <a:lnTo>
                    <a:pt x="4380" y="2469"/>
                  </a:lnTo>
                  <a:lnTo>
                    <a:pt x="4388" y="2455"/>
                  </a:lnTo>
                  <a:lnTo>
                    <a:pt x="4395" y="2440"/>
                  </a:lnTo>
                  <a:lnTo>
                    <a:pt x="4401" y="2424"/>
                  </a:lnTo>
                  <a:lnTo>
                    <a:pt x="4405" y="2408"/>
                  </a:lnTo>
                  <a:lnTo>
                    <a:pt x="4407" y="2391"/>
                  </a:lnTo>
                  <a:lnTo>
                    <a:pt x="4408" y="2374"/>
                  </a:lnTo>
                  <a:lnTo>
                    <a:pt x="4408" y="2035"/>
                  </a:lnTo>
                  <a:lnTo>
                    <a:pt x="4407" y="2018"/>
                  </a:lnTo>
                  <a:lnTo>
                    <a:pt x="4405" y="2000"/>
                  </a:lnTo>
                  <a:lnTo>
                    <a:pt x="4401" y="1984"/>
                  </a:lnTo>
                  <a:lnTo>
                    <a:pt x="4395" y="1969"/>
                  </a:lnTo>
                  <a:lnTo>
                    <a:pt x="4388" y="1954"/>
                  </a:lnTo>
                  <a:lnTo>
                    <a:pt x="4380" y="1939"/>
                  </a:lnTo>
                  <a:lnTo>
                    <a:pt x="4370" y="1926"/>
                  </a:lnTo>
                  <a:lnTo>
                    <a:pt x="4359" y="1915"/>
                  </a:lnTo>
                  <a:lnTo>
                    <a:pt x="4346" y="1904"/>
                  </a:lnTo>
                  <a:lnTo>
                    <a:pt x="4333" y="1894"/>
                  </a:lnTo>
                  <a:lnTo>
                    <a:pt x="4320" y="1886"/>
                  </a:lnTo>
                  <a:lnTo>
                    <a:pt x="4305" y="1879"/>
                  </a:lnTo>
                  <a:lnTo>
                    <a:pt x="4290" y="1873"/>
                  </a:lnTo>
                  <a:lnTo>
                    <a:pt x="4273" y="1868"/>
                  </a:lnTo>
                  <a:lnTo>
                    <a:pt x="4256" y="1865"/>
                  </a:lnTo>
                  <a:lnTo>
                    <a:pt x="4239" y="1864"/>
                  </a:lnTo>
                  <a:close/>
                  <a:moveTo>
                    <a:pt x="3052" y="2204"/>
                  </a:moveTo>
                  <a:lnTo>
                    <a:pt x="3052" y="2204"/>
                  </a:lnTo>
                  <a:lnTo>
                    <a:pt x="3051" y="2248"/>
                  </a:lnTo>
                  <a:lnTo>
                    <a:pt x="3048" y="2290"/>
                  </a:lnTo>
                  <a:lnTo>
                    <a:pt x="3043" y="2333"/>
                  </a:lnTo>
                  <a:lnTo>
                    <a:pt x="3035" y="2375"/>
                  </a:lnTo>
                  <a:lnTo>
                    <a:pt x="3026" y="2415"/>
                  </a:lnTo>
                  <a:lnTo>
                    <a:pt x="3015" y="2456"/>
                  </a:lnTo>
                  <a:lnTo>
                    <a:pt x="3002" y="2495"/>
                  </a:lnTo>
                  <a:lnTo>
                    <a:pt x="2986" y="2534"/>
                  </a:lnTo>
                  <a:lnTo>
                    <a:pt x="2969" y="2571"/>
                  </a:lnTo>
                  <a:lnTo>
                    <a:pt x="2950" y="2608"/>
                  </a:lnTo>
                  <a:lnTo>
                    <a:pt x="2929" y="2643"/>
                  </a:lnTo>
                  <a:lnTo>
                    <a:pt x="2908" y="2678"/>
                  </a:lnTo>
                  <a:lnTo>
                    <a:pt x="2884" y="2711"/>
                  </a:lnTo>
                  <a:lnTo>
                    <a:pt x="2858" y="2743"/>
                  </a:lnTo>
                  <a:lnTo>
                    <a:pt x="2832" y="2774"/>
                  </a:lnTo>
                  <a:lnTo>
                    <a:pt x="2805" y="2804"/>
                  </a:lnTo>
                  <a:lnTo>
                    <a:pt x="2775" y="2831"/>
                  </a:lnTo>
                  <a:lnTo>
                    <a:pt x="2744" y="2858"/>
                  </a:lnTo>
                  <a:lnTo>
                    <a:pt x="2712" y="2883"/>
                  </a:lnTo>
                  <a:lnTo>
                    <a:pt x="2679" y="2907"/>
                  </a:lnTo>
                  <a:lnTo>
                    <a:pt x="2644" y="2928"/>
                  </a:lnTo>
                  <a:lnTo>
                    <a:pt x="2609" y="2949"/>
                  </a:lnTo>
                  <a:lnTo>
                    <a:pt x="2572" y="2968"/>
                  </a:lnTo>
                  <a:lnTo>
                    <a:pt x="2535" y="2985"/>
                  </a:lnTo>
                  <a:lnTo>
                    <a:pt x="2496" y="3000"/>
                  </a:lnTo>
                  <a:lnTo>
                    <a:pt x="2457" y="3014"/>
                  </a:lnTo>
                  <a:lnTo>
                    <a:pt x="2416" y="3025"/>
                  </a:lnTo>
                  <a:lnTo>
                    <a:pt x="2376" y="3034"/>
                  </a:lnTo>
                  <a:lnTo>
                    <a:pt x="2334" y="3042"/>
                  </a:lnTo>
                  <a:lnTo>
                    <a:pt x="2292" y="3047"/>
                  </a:lnTo>
                  <a:lnTo>
                    <a:pt x="2249" y="3050"/>
                  </a:lnTo>
                  <a:lnTo>
                    <a:pt x="2205" y="3051"/>
                  </a:lnTo>
                  <a:lnTo>
                    <a:pt x="2162" y="3050"/>
                  </a:lnTo>
                  <a:lnTo>
                    <a:pt x="2118" y="3047"/>
                  </a:lnTo>
                  <a:lnTo>
                    <a:pt x="2075" y="3042"/>
                  </a:lnTo>
                  <a:lnTo>
                    <a:pt x="2034" y="3034"/>
                  </a:lnTo>
                  <a:lnTo>
                    <a:pt x="1993" y="3025"/>
                  </a:lnTo>
                  <a:lnTo>
                    <a:pt x="1953" y="3014"/>
                  </a:lnTo>
                  <a:lnTo>
                    <a:pt x="1913" y="3000"/>
                  </a:lnTo>
                  <a:lnTo>
                    <a:pt x="1875" y="2985"/>
                  </a:lnTo>
                  <a:lnTo>
                    <a:pt x="1837" y="2968"/>
                  </a:lnTo>
                  <a:lnTo>
                    <a:pt x="1801" y="2949"/>
                  </a:lnTo>
                  <a:lnTo>
                    <a:pt x="1765" y="2928"/>
                  </a:lnTo>
                  <a:lnTo>
                    <a:pt x="1731" y="2907"/>
                  </a:lnTo>
                  <a:lnTo>
                    <a:pt x="1697" y="2883"/>
                  </a:lnTo>
                  <a:lnTo>
                    <a:pt x="1666" y="2858"/>
                  </a:lnTo>
                  <a:lnTo>
                    <a:pt x="1635" y="2831"/>
                  </a:lnTo>
                  <a:lnTo>
                    <a:pt x="1605" y="2804"/>
                  </a:lnTo>
                  <a:lnTo>
                    <a:pt x="1577" y="2774"/>
                  </a:lnTo>
                  <a:lnTo>
                    <a:pt x="1551" y="2743"/>
                  </a:lnTo>
                  <a:lnTo>
                    <a:pt x="1526" y="2711"/>
                  </a:lnTo>
                  <a:lnTo>
                    <a:pt x="1501" y="2678"/>
                  </a:lnTo>
                  <a:lnTo>
                    <a:pt x="1480" y="2643"/>
                  </a:lnTo>
                  <a:lnTo>
                    <a:pt x="1460" y="2608"/>
                  </a:lnTo>
                  <a:lnTo>
                    <a:pt x="1441" y="2571"/>
                  </a:lnTo>
                  <a:lnTo>
                    <a:pt x="1423" y="2534"/>
                  </a:lnTo>
                  <a:lnTo>
                    <a:pt x="1408" y="2495"/>
                  </a:lnTo>
                  <a:lnTo>
                    <a:pt x="1395" y="2456"/>
                  </a:lnTo>
                  <a:lnTo>
                    <a:pt x="1384" y="2415"/>
                  </a:lnTo>
                  <a:lnTo>
                    <a:pt x="1375" y="2375"/>
                  </a:lnTo>
                  <a:lnTo>
                    <a:pt x="1366" y="2333"/>
                  </a:lnTo>
                  <a:lnTo>
                    <a:pt x="1361" y="2290"/>
                  </a:lnTo>
                  <a:lnTo>
                    <a:pt x="1358" y="2248"/>
                  </a:lnTo>
                  <a:lnTo>
                    <a:pt x="1357" y="2204"/>
                  </a:lnTo>
                  <a:lnTo>
                    <a:pt x="1358" y="2161"/>
                  </a:lnTo>
                  <a:lnTo>
                    <a:pt x="1361" y="2117"/>
                  </a:lnTo>
                  <a:lnTo>
                    <a:pt x="1366" y="2074"/>
                  </a:lnTo>
                  <a:lnTo>
                    <a:pt x="1375" y="2033"/>
                  </a:lnTo>
                  <a:lnTo>
                    <a:pt x="1384" y="1992"/>
                  </a:lnTo>
                  <a:lnTo>
                    <a:pt x="1395" y="1952"/>
                  </a:lnTo>
                  <a:lnTo>
                    <a:pt x="1408" y="1912"/>
                  </a:lnTo>
                  <a:lnTo>
                    <a:pt x="1423" y="1874"/>
                  </a:lnTo>
                  <a:lnTo>
                    <a:pt x="1441" y="1836"/>
                  </a:lnTo>
                  <a:lnTo>
                    <a:pt x="1460" y="1799"/>
                  </a:lnTo>
                  <a:lnTo>
                    <a:pt x="1480" y="1764"/>
                  </a:lnTo>
                  <a:lnTo>
                    <a:pt x="1501" y="1729"/>
                  </a:lnTo>
                  <a:lnTo>
                    <a:pt x="1526" y="1697"/>
                  </a:lnTo>
                  <a:lnTo>
                    <a:pt x="1551" y="1665"/>
                  </a:lnTo>
                  <a:lnTo>
                    <a:pt x="1577" y="1634"/>
                  </a:lnTo>
                  <a:lnTo>
                    <a:pt x="1605" y="1605"/>
                  </a:lnTo>
                  <a:lnTo>
                    <a:pt x="1635" y="1576"/>
                  </a:lnTo>
                  <a:lnTo>
                    <a:pt x="1666" y="1550"/>
                  </a:lnTo>
                  <a:lnTo>
                    <a:pt x="1697" y="1525"/>
                  </a:lnTo>
                  <a:lnTo>
                    <a:pt x="1731" y="1501"/>
                  </a:lnTo>
                  <a:lnTo>
                    <a:pt x="1765" y="1479"/>
                  </a:lnTo>
                  <a:lnTo>
                    <a:pt x="1801" y="1459"/>
                  </a:lnTo>
                  <a:lnTo>
                    <a:pt x="1837" y="1439"/>
                  </a:lnTo>
                  <a:lnTo>
                    <a:pt x="1875" y="1423"/>
                  </a:lnTo>
                  <a:lnTo>
                    <a:pt x="1913" y="1408"/>
                  </a:lnTo>
                  <a:lnTo>
                    <a:pt x="1953" y="1394"/>
                  </a:lnTo>
                  <a:lnTo>
                    <a:pt x="1993" y="1383"/>
                  </a:lnTo>
                  <a:lnTo>
                    <a:pt x="2034" y="1373"/>
                  </a:lnTo>
                  <a:lnTo>
                    <a:pt x="2075" y="1365"/>
                  </a:lnTo>
                  <a:lnTo>
                    <a:pt x="2118" y="1360"/>
                  </a:lnTo>
                  <a:lnTo>
                    <a:pt x="2162" y="1357"/>
                  </a:lnTo>
                  <a:lnTo>
                    <a:pt x="2205" y="1356"/>
                  </a:lnTo>
                  <a:lnTo>
                    <a:pt x="2249" y="1357"/>
                  </a:lnTo>
                  <a:lnTo>
                    <a:pt x="2292" y="1360"/>
                  </a:lnTo>
                  <a:lnTo>
                    <a:pt x="2334" y="1365"/>
                  </a:lnTo>
                  <a:lnTo>
                    <a:pt x="2376" y="1373"/>
                  </a:lnTo>
                  <a:lnTo>
                    <a:pt x="2416" y="1383"/>
                  </a:lnTo>
                  <a:lnTo>
                    <a:pt x="2457" y="1394"/>
                  </a:lnTo>
                  <a:lnTo>
                    <a:pt x="2496" y="1408"/>
                  </a:lnTo>
                  <a:lnTo>
                    <a:pt x="2535" y="1423"/>
                  </a:lnTo>
                  <a:lnTo>
                    <a:pt x="2572" y="1439"/>
                  </a:lnTo>
                  <a:lnTo>
                    <a:pt x="2609" y="1459"/>
                  </a:lnTo>
                  <a:lnTo>
                    <a:pt x="2644" y="1479"/>
                  </a:lnTo>
                  <a:lnTo>
                    <a:pt x="2679" y="1501"/>
                  </a:lnTo>
                  <a:lnTo>
                    <a:pt x="2712" y="1525"/>
                  </a:lnTo>
                  <a:lnTo>
                    <a:pt x="2744" y="1550"/>
                  </a:lnTo>
                  <a:lnTo>
                    <a:pt x="2775" y="1576"/>
                  </a:lnTo>
                  <a:lnTo>
                    <a:pt x="2805" y="1605"/>
                  </a:lnTo>
                  <a:lnTo>
                    <a:pt x="2832" y="1634"/>
                  </a:lnTo>
                  <a:lnTo>
                    <a:pt x="2858" y="1665"/>
                  </a:lnTo>
                  <a:lnTo>
                    <a:pt x="2884" y="1697"/>
                  </a:lnTo>
                  <a:lnTo>
                    <a:pt x="2908" y="1729"/>
                  </a:lnTo>
                  <a:lnTo>
                    <a:pt x="2929" y="1764"/>
                  </a:lnTo>
                  <a:lnTo>
                    <a:pt x="2950" y="1799"/>
                  </a:lnTo>
                  <a:lnTo>
                    <a:pt x="2969" y="1836"/>
                  </a:lnTo>
                  <a:lnTo>
                    <a:pt x="2986" y="1874"/>
                  </a:lnTo>
                  <a:lnTo>
                    <a:pt x="3002" y="1912"/>
                  </a:lnTo>
                  <a:lnTo>
                    <a:pt x="3015" y="1952"/>
                  </a:lnTo>
                  <a:lnTo>
                    <a:pt x="3026" y="1992"/>
                  </a:lnTo>
                  <a:lnTo>
                    <a:pt x="3035" y="2033"/>
                  </a:lnTo>
                  <a:lnTo>
                    <a:pt x="3043" y="2074"/>
                  </a:lnTo>
                  <a:lnTo>
                    <a:pt x="3048" y="2117"/>
                  </a:lnTo>
                  <a:lnTo>
                    <a:pt x="3051" y="2161"/>
                  </a:lnTo>
                  <a:lnTo>
                    <a:pt x="3052" y="220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38" name="矩形 37"/>
          <p:cNvSpPr/>
          <p:nvPr/>
        </p:nvSpPr>
        <p:spPr>
          <a:xfrm>
            <a:off x="4004200" y="4320898"/>
            <a:ext cx="677048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Outstanding robustness against noise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648308"/>
      </p:ext>
    </p:extLst>
  </p:cSld>
  <p:clrMapOvr>
    <a:masterClrMapping/>
  </p:clrMapOvr>
  <p:transition spd="slow" advTm="42385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1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6"/>
          <p:cNvSpPr/>
          <p:nvPr/>
        </p:nvSpPr>
        <p:spPr>
          <a:xfrm>
            <a:off x="4122287" y="1596123"/>
            <a:ext cx="3947427" cy="3947427"/>
          </a:xfrm>
          <a:prstGeom prst="ellipse">
            <a:avLst/>
          </a:prstGeom>
          <a:noFill/>
          <a:ln w="6350"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 dirty="0" smtClean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10347512" y="82206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13"/>
          <p:cNvCxnSpPr>
            <a:stCxn id="6" idx="6"/>
          </p:cNvCxnSpPr>
          <p:nvPr/>
        </p:nvCxnSpPr>
        <p:spPr>
          <a:xfrm>
            <a:off x="10491512" y="894060"/>
            <a:ext cx="175763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>
            <a:spLocks noChangeAspect="1"/>
          </p:cNvSpPr>
          <p:nvPr/>
        </p:nvSpPr>
        <p:spPr>
          <a:xfrm>
            <a:off x="7997713" y="349783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696472" y="82206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线连接符 11"/>
          <p:cNvCxnSpPr>
            <a:stCxn id="12" idx="2"/>
          </p:cNvCxnSpPr>
          <p:nvPr/>
        </p:nvCxnSpPr>
        <p:spPr>
          <a:xfrm flipH="1">
            <a:off x="-162811" y="894060"/>
            <a:ext cx="185928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>
            <a:spLocks noChangeAspect="1"/>
          </p:cNvSpPr>
          <p:nvPr/>
        </p:nvSpPr>
        <p:spPr>
          <a:xfrm>
            <a:off x="4067298" y="349783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肘形连接符 22"/>
          <p:cNvCxnSpPr>
            <a:stCxn id="12" idx="4"/>
            <a:endCxn id="16" idx="2"/>
          </p:cNvCxnSpPr>
          <p:nvPr/>
        </p:nvCxnSpPr>
        <p:spPr>
          <a:xfrm rot="16200000" flipH="1">
            <a:off x="1615997" y="1118535"/>
            <a:ext cx="2603776" cy="2298826"/>
          </a:xfrm>
          <a:prstGeom prst="bentConnector2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1" idx="6"/>
            <a:endCxn id="6" idx="4"/>
          </p:cNvCxnSpPr>
          <p:nvPr/>
        </p:nvCxnSpPr>
        <p:spPr>
          <a:xfrm flipV="1">
            <a:off x="8141713" y="966060"/>
            <a:ext cx="2277799" cy="2603776"/>
          </a:xfrm>
          <a:prstGeom prst="bentConnector2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8395071" y="3046617"/>
            <a:ext cx="17710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41AAD5"/>
                </a:solidFill>
              </a:rPr>
              <a:t>CHAPTER</a:t>
            </a:r>
            <a:endParaRPr lang="zh-CN" altLang="en-US" sz="2800" dirty="0">
              <a:solidFill>
                <a:srgbClr val="41AAD5"/>
              </a:solidFill>
            </a:endParaRPr>
          </a:p>
        </p:txBody>
      </p:sp>
      <p:sp>
        <p:nvSpPr>
          <p:cNvPr id="14" name="文本框 8"/>
          <p:cNvSpPr txBox="1">
            <a:spLocks noChangeAspect="1"/>
          </p:cNvSpPr>
          <p:nvPr/>
        </p:nvSpPr>
        <p:spPr>
          <a:xfrm>
            <a:off x="5276800" y="2237836"/>
            <a:ext cx="1638400" cy="2520000"/>
          </a:xfrm>
          <a:custGeom>
            <a:avLst/>
            <a:gdLst/>
            <a:ahLst/>
            <a:cxnLst/>
            <a:rect l="l" t="t" r="r" b="b"/>
            <a:pathLst>
              <a:path w="1052513" h="1618855">
                <a:moveTo>
                  <a:pt x="541674" y="0"/>
                </a:moveTo>
                <a:cubicBezTo>
                  <a:pt x="698592" y="0"/>
                  <a:pt x="822961" y="39915"/>
                  <a:pt x="914781" y="119744"/>
                </a:cubicBezTo>
                <a:cubicBezTo>
                  <a:pt x="1006602" y="199574"/>
                  <a:pt x="1052513" y="310067"/>
                  <a:pt x="1052513" y="451224"/>
                </a:cubicBezTo>
                <a:cubicBezTo>
                  <a:pt x="1052513" y="637607"/>
                  <a:pt x="939450" y="832897"/>
                  <a:pt x="713324" y="1037095"/>
                </a:cubicBezTo>
                <a:lnTo>
                  <a:pt x="381330" y="1336198"/>
                </a:lnTo>
                <a:lnTo>
                  <a:pt x="381330" y="1342365"/>
                </a:lnTo>
                <a:lnTo>
                  <a:pt x="1038123" y="1342365"/>
                </a:lnTo>
                <a:lnTo>
                  <a:pt x="1038123" y="1618855"/>
                </a:lnTo>
                <a:lnTo>
                  <a:pt x="0" y="1618855"/>
                </a:lnTo>
                <a:lnTo>
                  <a:pt x="0" y="1357783"/>
                </a:lnTo>
                <a:lnTo>
                  <a:pt x="457391" y="918893"/>
                </a:lnTo>
                <a:cubicBezTo>
                  <a:pt x="553323" y="827073"/>
                  <a:pt x="620475" y="749984"/>
                  <a:pt x="658848" y="687628"/>
                </a:cubicBezTo>
                <a:cubicBezTo>
                  <a:pt x="697221" y="625272"/>
                  <a:pt x="716407" y="560518"/>
                  <a:pt x="716407" y="493366"/>
                </a:cubicBezTo>
                <a:cubicBezTo>
                  <a:pt x="716407" y="341930"/>
                  <a:pt x="635208" y="266212"/>
                  <a:pt x="472808" y="266212"/>
                </a:cubicBezTo>
                <a:cubicBezTo>
                  <a:pt x="336448" y="266212"/>
                  <a:pt x="204541" y="321031"/>
                  <a:pt x="77088" y="430667"/>
                </a:cubicBezTo>
                <a:lnTo>
                  <a:pt x="77088" y="135676"/>
                </a:lnTo>
                <a:cubicBezTo>
                  <a:pt x="213449" y="45226"/>
                  <a:pt x="368311" y="0"/>
                  <a:pt x="541674" y="0"/>
                </a:cubicBezTo>
                <a:close/>
              </a:path>
            </a:pathLst>
          </a:custGeom>
          <a:gradFill flip="none" rotWithShape="1">
            <a:gsLst>
              <a:gs pos="50000">
                <a:schemeClr val="bg1">
                  <a:lumMod val="8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414871"/>
      </p:ext>
    </p:extLst>
  </p:cSld>
  <p:clrMapOvr>
    <a:masterClrMapping/>
  </p:clrMapOvr>
  <p:transition spd="slow" advTm="1328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252" y="4125844"/>
            <a:ext cx="2779546" cy="190789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Concept 2-1</a:t>
            </a:r>
            <a:b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Bag-of-words model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252" y="1992452"/>
            <a:ext cx="2757062" cy="16346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内容占位符 4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614"/>
          <a:stretch/>
        </p:blipFill>
        <p:spPr>
          <a:xfrm>
            <a:off x="5315737" y="2029515"/>
            <a:ext cx="5484941" cy="159760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9"/>
          <a:stretch/>
        </p:blipFill>
        <p:spPr>
          <a:xfrm>
            <a:off x="5315737" y="4143444"/>
            <a:ext cx="6102574" cy="1890290"/>
          </a:xfrm>
          <a:prstGeom prst="rect">
            <a:avLst/>
          </a:prstGeom>
        </p:spPr>
      </p:pic>
      <p:sp>
        <p:nvSpPr>
          <p:cNvPr id="17" name="椭圆 16"/>
          <p:cNvSpPr>
            <a:spLocks noChangeAspect="1"/>
          </p:cNvSpPr>
          <p:nvPr/>
        </p:nvSpPr>
        <p:spPr>
          <a:xfrm>
            <a:off x="1139252" y="1759515"/>
            <a:ext cx="540000" cy="540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9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3200" dirty="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rPr>
              <a:t>1</a:t>
            </a:r>
            <a:endParaRPr kumimoji="1" lang="zh-CN" altLang="en-US" sz="3200" dirty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8" name="椭圆 17"/>
          <p:cNvSpPr>
            <a:spLocks noChangeAspect="1"/>
          </p:cNvSpPr>
          <p:nvPr/>
        </p:nvSpPr>
        <p:spPr>
          <a:xfrm>
            <a:off x="5045737" y="1759515"/>
            <a:ext cx="540000" cy="540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9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3200" dirty="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rPr>
              <a:t>2</a:t>
            </a:r>
            <a:endParaRPr kumimoji="1" lang="zh-CN" altLang="en-US" sz="3200" dirty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9" name="椭圆 18"/>
          <p:cNvSpPr>
            <a:spLocks noChangeAspect="1"/>
          </p:cNvSpPr>
          <p:nvPr/>
        </p:nvSpPr>
        <p:spPr>
          <a:xfrm>
            <a:off x="1139252" y="3873444"/>
            <a:ext cx="540000" cy="540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9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3200" dirty="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rPr>
              <a:t>3</a:t>
            </a:r>
            <a:endParaRPr kumimoji="1" lang="zh-CN" altLang="en-US" sz="3200" dirty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20" name="椭圆 19"/>
          <p:cNvSpPr>
            <a:spLocks noChangeAspect="1"/>
          </p:cNvSpPr>
          <p:nvPr/>
        </p:nvSpPr>
        <p:spPr>
          <a:xfrm>
            <a:off x="5045737" y="3873444"/>
            <a:ext cx="540000" cy="540000"/>
          </a:xfrm>
          <a:prstGeom prst="ellipse">
            <a:avLst/>
          </a:prstGeom>
          <a:gradFill flip="none" rotWithShape="1">
            <a:gsLst>
              <a:gs pos="50000">
                <a:schemeClr val="bg1">
                  <a:lumMod val="9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92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r>
              <a:rPr kumimoji="1" lang="en-US" altLang="zh-CN" sz="3200" dirty="0">
                <a:solidFill>
                  <a:srgbClr val="41AAD5"/>
                </a:solidFill>
                <a:effectLst>
                  <a:innerShdw blurRad="63500" dist="50800" dir="16200000">
                    <a:prstClr val="black">
                      <a:alpha val="30000"/>
                    </a:prstClr>
                  </a:innerShdw>
                </a:effectLst>
                <a:latin typeface="Calibri" panose="020F0502020204030204"/>
                <a:ea typeface="宋体" panose="02010600030101010101" pitchFamily="2" charset="-122"/>
              </a:rPr>
              <a:t>4</a:t>
            </a:r>
            <a:endParaRPr kumimoji="1" lang="zh-CN" altLang="en-US" sz="3200" dirty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79294425"/>
      </p:ext>
    </p:extLst>
  </p:cSld>
  <p:clrMapOvr>
    <a:masterClrMapping/>
  </p:clrMapOvr>
  <p:transition spd="slow" advTm="4747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Concept 2-2</a:t>
            </a:r>
            <a:b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Random Feature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1402080" y="2046916"/>
                <a:ext cx="10678758" cy="30664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14350" indent="-514350">
                  <a:buAutoNum type="arabicPeriod"/>
                </a:pPr>
                <a:r>
                  <a:rPr lang="en-US" altLang="zh-CN" sz="2800" b="1" dirty="0" smtClean="0">
                    <a:latin typeface="Times New Roman" pitchFamily="18" charset="0"/>
                    <a:cs typeface="Times New Roman" pitchFamily="18" charset="0"/>
                  </a:rPr>
                  <a:t>What’s random feature?  </a:t>
                </a:r>
              </a:p>
              <a:p>
                <a:r>
                  <a:rPr lang="en-US" altLang="zh-CN" sz="2800" b="1" dirty="0" smtClean="0">
                    <a:latin typeface="Times New Roman" pitchFamily="18" charset="0"/>
                    <a:cs typeface="Times New Roman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  <a:cs typeface="Times New Roman" pitchFamily="18" charset="0"/>
                      </a:rPr>
                      <m:t>𝒑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𝒏</m:t>
                        </m:r>
                        <m:r>
                          <a:rPr lang="en-US" altLang="zh-CN" sz="2800" b="1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×</m:t>
                        </m:r>
                        <m:r>
                          <a:rPr lang="en-US" altLang="zh-CN" sz="2800" b="1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𝟏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latin typeface="Times New Roman" pitchFamily="18" charset="0"/>
                    <a:cs typeface="Times New Roman" pitchFamily="18" charset="0"/>
                  </a:rPr>
                  <a:t>         </a:t>
                </a:r>
                <a:r>
                  <a:rPr lang="en-US" altLang="zh-CN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i="1" smtClean="0">
                            <a:latin typeface="Cambria Math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b="0" i="1" smtClean="0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</m:rad>
                    <m:r>
                      <a:rPr lang="en-US" altLang="zh-CN" sz="2400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×</m:t>
                    </m:r>
                    <m:rad>
                      <m:radPr>
                        <m:degHide m:val="on"/>
                        <m:ctrlPr>
                          <a:rPr lang="en-US" altLang="zh-CN" sz="2400" i="1">
                            <a:latin typeface="Cambria Math"/>
                            <a:cs typeface="Times New Roman" pitchFamily="18" charset="0"/>
                          </a:rPr>
                        </m:ctrlPr>
                      </m:radPr>
                      <m:deg/>
                      <m:e>
                        <m:r>
                          <a:rPr lang="en-US" altLang="zh-CN" sz="2400" i="1"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</m:rad>
                  </m:oMath>
                </a14:m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400" dirty="0" smtClean="0">
                    <a:latin typeface="Times New Roman" pitchFamily="18" charset="0"/>
                    <a:cs typeface="Times New Roman" pitchFamily="18" charset="0"/>
                  </a:rPr>
                  <a:t>patch </a:t>
                </a:r>
              </a:p>
              <a:p>
                <a:endParaRPr lang="en-US" altLang="zh-CN" sz="24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zh-CN" altLang="en-US" sz="2800" dirty="0" smtClean="0"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zh-CN" altLang="en-US" sz="2800" b="1" i="1" smtClean="0">
                        <a:latin typeface="Cambria Math"/>
                        <a:cs typeface="Times New Roman" pitchFamily="18" charset="0"/>
                      </a:rPr>
                      <m:t>𝝋</m:t>
                    </m:r>
                    <m:r>
                      <a:rPr lang="zh-CN" altLang="en-US" sz="2800" b="1" i="1" smtClean="0">
                        <a:latin typeface="Cambria Math"/>
                        <a:cs typeface="Times New Roman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  <a:cs typeface="Times New Roman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  <a:cs typeface="Times New Roman" pitchFamily="18" charset="0"/>
                          </a:rPr>
                          <m:t>𝒎</m:t>
                        </m:r>
                        <m:r>
                          <a:rPr lang="en-US" altLang="zh-CN" sz="2800" b="1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×</m:t>
                        </m:r>
                        <m:r>
                          <a:rPr lang="en-US" altLang="zh-CN" sz="2800" b="1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800" dirty="0" smtClean="0">
                    <a:latin typeface="Times New Roman" pitchFamily="18" charset="0"/>
                    <a:cs typeface="Times New Roman" pitchFamily="18" charset="0"/>
                  </a:rPr>
                  <a:t>     </a:t>
                </a:r>
                <a:r>
                  <a:rPr lang="en-US" altLang="zh-CN" sz="28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400" dirty="0" smtClean="0">
                    <a:latin typeface="Times New Roman" pitchFamily="18" charset="0"/>
                    <a:cs typeface="Times New Roman" pitchFamily="18" charset="0"/>
                  </a:rPr>
                  <a:t>Entries are </a:t>
                </a:r>
                <a:r>
                  <a:rPr lang="en-US" altLang="zh-CN" sz="2400" dirty="0">
                    <a:latin typeface="Times New Roman" pitchFamily="18" charset="0"/>
                    <a:cs typeface="Times New Roman" pitchFamily="18" charset="0"/>
                  </a:rPr>
                  <a:t>sampled from independent </a:t>
                </a:r>
                <a:r>
                  <a:rPr lang="en-US" altLang="zh-CN" sz="2400" dirty="0" smtClean="0">
                    <a:latin typeface="Times New Roman" pitchFamily="18" charset="0"/>
                    <a:cs typeface="Times New Roman" pitchFamily="18" charset="0"/>
                  </a:rPr>
                  <a:t>zero-mean,					unit-variance </a:t>
                </a:r>
                <a:r>
                  <a:rPr lang="en-US" altLang="zh-CN" sz="2400" dirty="0">
                    <a:latin typeface="Times New Roman" pitchFamily="18" charset="0"/>
                    <a:cs typeface="Times New Roman" pitchFamily="18" charset="0"/>
                  </a:rPr>
                  <a:t>normal </a:t>
                </a:r>
                <a:r>
                  <a:rPr lang="en-US" altLang="zh-CN" sz="2400" dirty="0" smtClean="0">
                    <a:latin typeface="Times New Roman" pitchFamily="18" charset="0"/>
                    <a:cs typeface="Times New Roman" pitchFamily="18" charset="0"/>
                  </a:rPr>
                  <a:t>distribution</a:t>
                </a:r>
                <a:r>
                  <a:rPr lang="en-US" altLang="zh-CN" sz="28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endParaRPr lang="en-US" altLang="zh-CN" sz="28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r>
                  <a:rPr lang="en-US" altLang="zh-CN" sz="2800" b="1" dirty="0" smtClean="0">
                    <a:cs typeface="Times New Roman" pitchFamily="18" charset="0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/>
                        <a:cs typeface="Times New Roman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/>
                        <a:cs typeface="Times New Roman" pitchFamily="18" charset="0"/>
                      </a:rPr>
                      <m:t>=</m:t>
                    </m:r>
                    <m:r>
                      <a:rPr lang="zh-CN" altLang="en-US" sz="2800" b="1" i="1" smtClean="0">
                        <a:latin typeface="Cambria Math"/>
                        <a:cs typeface="Times New Roman" pitchFamily="18" charset="0"/>
                      </a:rPr>
                      <m:t>𝝋</m:t>
                    </m:r>
                    <m:r>
                      <a:rPr lang="en-US" altLang="zh-CN" sz="2800" b="1" i="1" smtClean="0">
                        <a:latin typeface="Cambria Math"/>
                        <a:cs typeface="Times New Roman" pitchFamily="18" charset="0"/>
                      </a:rPr>
                      <m:t>𝒑</m:t>
                    </m:r>
                    <m:r>
                      <a:rPr lang="en-US" altLang="zh-CN" sz="2800" b="1" i="1" smtClean="0">
                        <a:latin typeface="Cambria Math"/>
                        <a:cs typeface="Times New Roman" pitchFamily="18" charset="0"/>
                      </a:rPr>
                      <m:t> ,</m:t>
                    </m:r>
                    <m:r>
                      <a:rPr lang="en-US" altLang="zh-CN" sz="2800" b="1" i="1" smtClean="0">
                        <a:latin typeface="Cambria Math"/>
                        <a:cs typeface="Times New Roman" pitchFamily="18" charset="0"/>
                      </a:rPr>
                      <m:t>𝒙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800" b="1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</m:ctrlPr>
                      </m:sSupPr>
                      <m:e>
                        <m:r>
                          <a:rPr lang="en-US" altLang="zh-CN" sz="2800" b="1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800" b="1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𝒎</m:t>
                        </m:r>
                        <m:r>
                          <a:rPr lang="en-US" altLang="zh-CN" sz="2800" b="1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×</m:t>
                        </m:r>
                        <m:r>
                          <a:rPr lang="en-US" altLang="zh-CN" sz="2800" b="1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𝟏</m:t>
                        </m:r>
                        <m:r>
                          <a:rPr lang="en-US" altLang="zh-CN" sz="2800" b="1" i="1" smtClean="0">
                            <a:latin typeface="Cambria Math"/>
                            <a:ea typeface="Cambria Math"/>
                            <a:cs typeface="Times New Roman" pitchFamily="18" charset="0"/>
                          </a:rPr>
                          <m:t> </m:t>
                        </m:r>
                      </m:sup>
                    </m:sSup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      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𝒎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≪</m:t>
                    </m:r>
                    <m:r>
                      <a:rPr lang="en-US" altLang="zh-CN" sz="2800" b="1" i="1" smtClean="0">
                        <a:latin typeface="Cambria Math"/>
                        <a:ea typeface="Cambria Math"/>
                        <a:cs typeface="Times New Roman" pitchFamily="18" charset="0"/>
                      </a:rPr>
                      <m:t>𝒏</m:t>
                    </m:r>
                  </m:oMath>
                </a14:m>
                <a:r>
                  <a:rPr lang="zh-CN" altLang="en-US" sz="28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:endParaRPr lang="zh-CN" altLang="en-US" sz="28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2080" y="2046916"/>
                <a:ext cx="10678758" cy="3066480"/>
              </a:xfrm>
              <a:prstGeom prst="rect">
                <a:avLst/>
              </a:prstGeom>
              <a:blipFill rotWithShape="1">
                <a:blip r:embed="rId5"/>
                <a:stretch>
                  <a:fillRect l="-970" t="-1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249134"/>
      </p:ext>
    </p:extLst>
  </p:cSld>
  <p:clrMapOvr>
    <a:masterClrMapping/>
  </p:clrMapOvr>
  <p:transition spd="slow" advTm="33156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Concept 2-2</a:t>
            </a:r>
            <a:b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b="1" dirty="0" smtClean="0">
                <a:latin typeface="Times New Roman" pitchFamily="18" charset="0"/>
                <a:cs typeface="Times New Roman" pitchFamily="18" charset="0"/>
              </a:rPr>
              <a:t> Random Feature</a:t>
            </a:r>
            <a:endParaRPr lang="zh-CN" alt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11680" y="2015464"/>
            <a:ext cx="620268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latin typeface="Times New Roman" pitchFamily="18" charset="0"/>
                <a:cs typeface="Times New Roman" pitchFamily="18" charset="0"/>
              </a:rPr>
              <a:t>2.   Why random feature?  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R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educe feature dimensionality.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Preserve information</a:t>
            </a:r>
          </a:p>
          <a:p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782" y="3376348"/>
            <a:ext cx="4353258" cy="830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81485"/>
      </p:ext>
    </p:extLst>
  </p:cSld>
  <p:clrMapOvr>
    <a:masterClrMapping/>
  </p:clrMapOvr>
  <p:transition spd="slow" advTm="13132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6"/>
          <p:cNvSpPr/>
          <p:nvPr/>
        </p:nvSpPr>
        <p:spPr>
          <a:xfrm>
            <a:off x="4122287" y="1596123"/>
            <a:ext cx="3947427" cy="3947427"/>
          </a:xfrm>
          <a:prstGeom prst="ellipse">
            <a:avLst/>
          </a:prstGeom>
          <a:noFill/>
          <a:ln w="6350">
            <a:solidFill>
              <a:schemeClr val="tx1"/>
            </a:solidFill>
            <a:prstDash val="lg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ctr"/>
          <a:lstStyle/>
          <a:p>
            <a:pPr algn="ctr"/>
            <a:endParaRPr kumimoji="1" lang="zh-CN" altLang="en-US" sz="9600" dirty="0" smtClean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6" name="椭圆 5"/>
          <p:cNvSpPr>
            <a:spLocks noChangeAspect="1"/>
          </p:cNvSpPr>
          <p:nvPr/>
        </p:nvSpPr>
        <p:spPr>
          <a:xfrm>
            <a:off x="10347512" y="82206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线连接符 13"/>
          <p:cNvCxnSpPr>
            <a:stCxn id="6" idx="6"/>
          </p:cNvCxnSpPr>
          <p:nvPr/>
        </p:nvCxnSpPr>
        <p:spPr>
          <a:xfrm>
            <a:off x="10491512" y="894060"/>
            <a:ext cx="1757638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>
            <a:spLocks noChangeAspect="1"/>
          </p:cNvSpPr>
          <p:nvPr/>
        </p:nvSpPr>
        <p:spPr>
          <a:xfrm>
            <a:off x="7549717" y="475783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>
            <a:spLocks noChangeAspect="1"/>
          </p:cNvSpPr>
          <p:nvPr/>
        </p:nvSpPr>
        <p:spPr>
          <a:xfrm>
            <a:off x="1696472" y="822060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线连接符 11"/>
          <p:cNvCxnSpPr>
            <a:stCxn id="12" idx="2"/>
          </p:cNvCxnSpPr>
          <p:nvPr/>
        </p:nvCxnSpPr>
        <p:spPr>
          <a:xfrm flipH="1">
            <a:off x="-162811" y="894060"/>
            <a:ext cx="1859283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/>
          <p:cNvSpPr>
            <a:spLocks noChangeAspect="1"/>
          </p:cNvSpPr>
          <p:nvPr/>
        </p:nvSpPr>
        <p:spPr>
          <a:xfrm>
            <a:off x="4584006" y="2165836"/>
            <a:ext cx="144000" cy="144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肘形连接符 22"/>
          <p:cNvCxnSpPr>
            <a:stCxn id="12" idx="4"/>
            <a:endCxn id="16" idx="2"/>
          </p:cNvCxnSpPr>
          <p:nvPr/>
        </p:nvCxnSpPr>
        <p:spPr>
          <a:xfrm rot="16200000" flipH="1">
            <a:off x="2540351" y="194181"/>
            <a:ext cx="1271776" cy="2815534"/>
          </a:xfrm>
          <a:prstGeom prst="bentConnector2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连接符 24"/>
          <p:cNvCxnSpPr>
            <a:stCxn id="11" idx="6"/>
            <a:endCxn id="6" idx="4"/>
          </p:cNvCxnSpPr>
          <p:nvPr/>
        </p:nvCxnSpPr>
        <p:spPr>
          <a:xfrm flipV="1">
            <a:off x="7693717" y="966060"/>
            <a:ext cx="2725795" cy="3863776"/>
          </a:xfrm>
          <a:prstGeom prst="bentConnector2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290697" y="1714617"/>
            <a:ext cx="17710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smtClean="0">
                <a:solidFill>
                  <a:srgbClr val="41AAD5"/>
                </a:solidFill>
              </a:rPr>
              <a:t>CHAPTER</a:t>
            </a:r>
            <a:endParaRPr lang="zh-CN" altLang="en-US" sz="2800" dirty="0">
              <a:solidFill>
                <a:srgbClr val="41AAD5"/>
              </a:solidFill>
            </a:endParaRPr>
          </a:p>
        </p:txBody>
      </p:sp>
      <p:sp>
        <p:nvSpPr>
          <p:cNvPr id="21" name="任意多边形 20"/>
          <p:cNvSpPr>
            <a:spLocks noChangeAspect="1"/>
          </p:cNvSpPr>
          <p:nvPr/>
        </p:nvSpPr>
        <p:spPr>
          <a:xfrm>
            <a:off x="5365674" y="2309836"/>
            <a:ext cx="1536852" cy="2520000"/>
          </a:xfrm>
          <a:custGeom>
            <a:avLst/>
            <a:gdLst/>
            <a:ahLst/>
            <a:cxnLst/>
            <a:rect l="l" t="t" r="r" b="b"/>
            <a:pathLst>
              <a:path w="1004203" h="1646607">
                <a:moveTo>
                  <a:pt x="447112" y="0"/>
                </a:moveTo>
                <a:cubicBezTo>
                  <a:pt x="597862" y="0"/>
                  <a:pt x="720176" y="34776"/>
                  <a:pt x="814052" y="104327"/>
                </a:cubicBezTo>
                <a:cubicBezTo>
                  <a:pt x="907929" y="173877"/>
                  <a:pt x="954867" y="270324"/>
                  <a:pt x="954867" y="393665"/>
                </a:cubicBezTo>
                <a:cubicBezTo>
                  <a:pt x="954867" y="601975"/>
                  <a:pt x="849342" y="732853"/>
                  <a:pt x="638291" y="786301"/>
                </a:cubicBezTo>
                <a:lnTo>
                  <a:pt x="638291" y="791441"/>
                </a:lnTo>
                <a:cubicBezTo>
                  <a:pt x="749298" y="803775"/>
                  <a:pt x="838035" y="844375"/>
                  <a:pt x="904503" y="913240"/>
                </a:cubicBezTo>
                <a:cubicBezTo>
                  <a:pt x="970970" y="982106"/>
                  <a:pt x="1004203" y="1065875"/>
                  <a:pt x="1004203" y="1164548"/>
                </a:cubicBezTo>
                <a:cubicBezTo>
                  <a:pt x="1004203" y="1315984"/>
                  <a:pt x="948871" y="1434186"/>
                  <a:pt x="838207" y="1519154"/>
                </a:cubicBezTo>
                <a:cubicBezTo>
                  <a:pt x="727542" y="1604123"/>
                  <a:pt x="580046" y="1646607"/>
                  <a:pt x="395720" y="1646607"/>
                </a:cubicBezTo>
                <a:cubicBezTo>
                  <a:pt x="231950" y="1646607"/>
                  <a:pt x="100043" y="1619540"/>
                  <a:pt x="0" y="1565407"/>
                </a:cubicBezTo>
                <a:lnTo>
                  <a:pt x="0" y="1272472"/>
                </a:lnTo>
                <a:cubicBezTo>
                  <a:pt x="106210" y="1351958"/>
                  <a:pt x="230237" y="1391702"/>
                  <a:pt x="372079" y="1391702"/>
                </a:cubicBezTo>
                <a:cubicBezTo>
                  <a:pt x="461844" y="1391702"/>
                  <a:pt x="533108" y="1371830"/>
                  <a:pt x="585871" y="1332087"/>
                </a:cubicBezTo>
                <a:cubicBezTo>
                  <a:pt x="638633" y="1292343"/>
                  <a:pt x="665015" y="1235812"/>
                  <a:pt x="665015" y="1162492"/>
                </a:cubicBezTo>
                <a:cubicBezTo>
                  <a:pt x="665015" y="1087117"/>
                  <a:pt x="633666" y="1029558"/>
                  <a:pt x="570967" y="989815"/>
                </a:cubicBezTo>
                <a:cubicBezTo>
                  <a:pt x="508269" y="950071"/>
                  <a:pt x="420388" y="930200"/>
                  <a:pt x="307325" y="930200"/>
                </a:cubicBezTo>
                <a:lnTo>
                  <a:pt x="165483" y="930200"/>
                </a:lnTo>
                <a:lnTo>
                  <a:pt x="165483" y="674266"/>
                </a:lnTo>
                <a:lnTo>
                  <a:pt x="296019" y="674266"/>
                </a:lnTo>
                <a:cubicBezTo>
                  <a:pt x="509810" y="674266"/>
                  <a:pt x="616706" y="602317"/>
                  <a:pt x="616706" y="458419"/>
                </a:cubicBezTo>
                <a:cubicBezTo>
                  <a:pt x="616706" y="322744"/>
                  <a:pt x="534821" y="254906"/>
                  <a:pt x="371051" y="254906"/>
                </a:cubicBezTo>
                <a:cubicBezTo>
                  <a:pt x="264156" y="254906"/>
                  <a:pt x="160343" y="289853"/>
                  <a:pt x="59615" y="359746"/>
                </a:cubicBezTo>
                <a:lnTo>
                  <a:pt x="59615" y="85312"/>
                </a:lnTo>
                <a:cubicBezTo>
                  <a:pt x="169251" y="28437"/>
                  <a:pt x="298417" y="0"/>
                  <a:pt x="447112" y="0"/>
                </a:cubicBezTo>
                <a:close/>
              </a:path>
            </a:pathLst>
          </a:custGeom>
          <a:gradFill flip="none" rotWithShape="1">
            <a:gsLst>
              <a:gs pos="50000">
                <a:schemeClr val="bg1">
                  <a:lumMod val="85000"/>
                </a:schemeClr>
              </a:gs>
              <a:gs pos="0">
                <a:schemeClr val="bg1">
                  <a:lumMod val="100000"/>
                </a:schemeClr>
              </a:gs>
              <a:gs pos="100000">
                <a:srgbClr val="BFBFBF">
                  <a:alpha val="70000"/>
                </a:srgbClr>
              </a:gs>
            </a:gsLst>
            <a:path path="circle">
              <a:fillToRect t="100000" r="100000"/>
            </a:path>
            <a:tileRect l="-100000" b="-100000"/>
          </a:gradFill>
          <a:ln w="19050">
            <a:solidFill>
              <a:schemeClr val="bg1"/>
            </a:solidFill>
          </a:ln>
          <a:effectLst>
            <a:outerShdw blurRad="571500" dist="508000" dir="8100000" algn="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36000" tIns="36000" rIns="36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zh-CN" altLang="en-US" sz="9600" dirty="0" smtClean="0">
              <a:solidFill>
                <a:srgbClr val="41AAD5"/>
              </a:solidFill>
              <a:effectLst>
                <a:innerShdw blurRad="63500" dist="50800" dir="16200000">
                  <a:prstClr val="black">
                    <a:alpha val="30000"/>
                  </a:prstClr>
                </a:innerShdw>
              </a:effectLst>
              <a:latin typeface="Calibri" panose="020F0502020204030204"/>
              <a:ea typeface="宋体" panose="02010600030101010101" pitchFamily="2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934272"/>
      </p:ext>
    </p:extLst>
  </p:cSld>
  <p:clrMapOvr>
    <a:masterClrMapping/>
  </p:clrMapOvr>
  <p:transition spd="slow" advTm="98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6.3|3.3|2.5|16.4"/>
</p:tagLst>
</file>

<file path=ppt/theme/theme1.xml><?xml version="1.0" encoding="utf-8"?>
<a:theme xmlns:a="http://schemas.openxmlformats.org/drawingml/2006/main" name="木先生iPP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木先生iPPT2">
      <a:majorFont>
        <a:latin typeface="Segoe UI Light"/>
        <a:ea typeface="幼圆"/>
        <a:cs typeface=""/>
      </a:majorFont>
      <a:minorFont>
        <a:latin typeface="Segoe UI Light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50000">
              <a:schemeClr val="bg1">
                <a:alpha val="80000"/>
                <a:lumMod val="95000"/>
              </a:schemeClr>
            </a:gs>
            <a:gs pos="0">
              <a:schemeClr val="bg1">
                <a:lumMod val="100000"/>
              </a:schemeClr>
            </a:gs>
            <a:gs pos="100000">
              <a:srgbClr val="BFBFBF">
                <a:alpha val="70000"/>
              </a:srgbClr>
            </a:gs>
          </a:gsLst>
          <a:path path="circle">
            <a:fillToRect t="100000" r="100000"/>
          </a:path>
          <a:tileRect l="-100000" b="-100000"/>
        </a:gradFill>
        <a:ln w="19050">
          <a:solidFill>
            <a:schemeClr val="bg1"/>
          </a:solidFill>
        </a:ln>
        <a:effectLst>
          <a:outerShdw blurRad="571500" dist="508000" dir="8100000" algn="tr" rotWithShape="0">
            <a:prstClr val="black">
              <a:alpha val="20000"/>
            </a:prstClr>
          </a:outerShdw>
        </a:effectLst>
      </a:spPr>
      <a:bodyPr lIns="36000" tIns="36000" rIns="36000" bIns="36000" rtlCol="0" anchor="ctr"/>
      <a:lstStyle>
        <a:defPPr algn="ctr">
          <a:defRPr kumimoji="1" sz="9600" dirty="0" smtClean="0">
            <a:solidFill>
              <a:srgbClr val="41AAD5"/>
            </a:solidFill>
            <a:effectLst>
              <a:innerShdw blurRad="63500" dist="50800" dir="16200000">
                <a:prstClr val="black">
                  <a:alpha val="30000"/>
                </a:prstClr>
              </a:innerShdw>
            </a:effectLst>
            <a:latin typeface="Calibri" panose="020F0502020204030204"/>
            <a:ea typeface="宋体" panose="02010600030101010101" pitchFamily="2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prstDash val="lgDash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木先生iPPT" id="{FEE6E328-20E5-4E48-A1EF-435034440731}" vid="{F7B261EC-EA5E-4AFE-913F-55461F884CAB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1650</TotalTime>
  <Words>317</Words>
  <Application>Microsoft Office PowerPoint</Application>
  <PresentationFormat>自定义</PresentationFormat>
  <Paragraphs>85</Paragraphs>
  <Slides>22</Slides>
  <Notes>15</Notes>
  <HiddenSlides>0</HiddenSlides>
  <MMClips>22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木先生iPPT</vt:lpstr>
      <vt:lpstr>PowerPoint 演示文稿</vt:lpstr>
      <vt:lpstr>PowerPoint 演示文稿</vt:lpstr>
      <vt:lpstr>PowerPoint 演示文稿</vt:lpstr>
      <vt:lpstr>Abstract</vt:lpstr>
      <vt:lpstr>PowerPoint 演示文稿</vt:lpstr>
      <vt:lpstr>Concept 2-1  Bag-of-words model</vt:lpstr>
      <vt:lpstr>Concept 2-2  Random Feature</vt:lpstr>
      <vt:lpstr>Concept 2-2  Random Feature</vt:lpstr>
      <vt:lpstr>PowerPoint 演示文稿</vt:lpstr>
      <vt:lpstr>Face Representation</vt:lpstr>
      <vt:lpstr>Face Representation</vt:lpstr>
      <vt:lpstr>Face Representation</vt:lpstr>
      <vt:lpstr>PowerPoint 演示文稿</vt:lpstr>
      <vt:lpstr>Experiments 4-1 Setup</vt:lpstr>
      <vt:lpstr>Experiments 4-2 Parameters</vt:lpstr>
      <vt:lpstr>Experiments 4-2 Parameters</vt:lpstr>
      <vt:lpstr>Experiments 4-2 Parameters</vt:lpstr>
      <vt:lpstr>Experiments 4-3 Robustness</vt:lpstr>
      <vt:lpstr>Experiments  4-4 Robustness against noise</vt:lpstr>
      <vt:lpstr>Experiments</vt:lpstr>
      <vt:lpstr>Experiments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木先生</dc:creator>
  <cp:lastModifiedBy>TuYukai</cp:lastModifiedBy>
  <cp:revision>157</cp:revision>
  <dcterms:created xsi:type="dcterms:W3CDTF">2015-06-02T07:48:57Z</dcterms:created>
  <dcterms:modified xsi:type="dcterms:W3CDTF">2015-12-11T09:10:37Z</dcterms:modified>
</cp:coreProperties>
</file>